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83"/>
  </p:notesMasterIdLst>
  <p:sldIdLst>
    <p:sldId id="924" r:id="rId2"/>
    <p:sldId id="925" r:id="rId3"/>
    <p:sldId id="911" r:id="rId4"/>
    <p:sldId id="1037" r:id="rId5"/>
    <p:sldId id="973" r:id="rId6"/>
    <p:sldId id="928" r:id="rId7"/>
    <p:sldId id="1038" r:id="rId8"/>
    <p:sldId id="926" r:id="rId9"/>
    <p:sldId id="1039" r:id="rId10"/>
    <p:sldId id="995" r:id="rId11"/>
    <p:sldId id="1044" r:id="rId12"/>
    <p:sldId id="1055" r:id="rId13"/>
    <p:sldId id="1058" r:id="rId14"/>
    <p:sldId id="1054" r:id="rId15"/>
    <p:sldId id="1056" r:id="rId16"/>
    <p:sldId id="1057" r:id="rId17"/>
    <p:sldId id="1046" r:id="rId18"/>
    <p:sldId id="945" r:id="rId19"/>
    <p:sldId id="1049" r:id="rId20"/>
    <p:sldId id="1040" r:id="rId21"/>
    <p:sldId id="1047" r:id="rId22"/>
    <p:sldId id="1045" r:id="rId23"/>
    <p:sldId id="1048" r:id="rId24"/>
    <p:sldId id="1041" r:id="rId25"/>
    <p:sldId id="1051" r:id="rId26"/>
    <p:sldId id="996" r:id="rId27"/>
    <p:sldId id="997" r:id="rId28"/>
    <p:sldId id="994" r:id="rId29"/>
    <p:sldId id="993" r:id="rId30"/>
    <p:sldId id="1042" r:id="rId31"/>
    <p:sldId id="1053" r:id="rId32"/>
    <p:sldId id="1052" r:id="rId33"/>
    <p:sldId id="991" r:id="rId34"/>
    <p:sldId id="974" r:id="rId35"/>
    <p:sldId id="975" r:id="rId36"/>
    <p:sldId id="976" r:id="rId37"/>
    <p:sldId id="977" r:id="rId38"/>
    <p:sldId id="1013" r:id="rId39"/>
    <p:sldId id="978" r:id="rId40"/>
    <p:sldId id="981" r:id="rId41"/>
    <p:sldId id="983" r:id="rId42"/>
    <p:sldId id="984" r:id="rId43"/>
    <p:sldId id="1059" r:id="rId44"/>
    <p:sldId id="1043" r:id="rId45"/>
    <p:sldId id="1060" r:id="rId46"/>
    <p:sldId id="999" r:id="rId47"/>
    <p:sldId id="1011" r:id="rId48"/>
    <p:sldId id="1012" r:id="rId49"/>
    <p:sldId id="990" r:id="rId50"/>
    <p:sldId id="989" r:id="rId51"/>
    <p:sldId id="998" r:id="rId52"/>
    <p:sldId id="1001" r:id="rId53"/>
    <p:sldId id="1002" r:id="rId54"/>
    <p:sldId id="1014" r:id="rId55"/>
    <p:sldId id="1004" r:id="rId56"/>
    <p:sldId id="1005" r:id="rId57"/>
    <p:sldId id="1006" r:id="rId58"/>
    <p:sldId id="1007" r:id="rId59"/>
    <p:sldId id="1008" r:id="rId60"/>
    <p:sldId id="1009" r:id="rId61"/>
    <p:sldId id="1010" r:id="rId62"/>
    <p:sldId id="1028" r:id="rId63"/>
    <p:sldId id="1032" r:id="rId64"/>
    <p:sldId id="1015" r:id="rId65"/>
    <p:sldId id="1016" r:id="rId66"/>
    <p:sldId id="1033" r:id="rId67"/>
    <p:sldId id="1034" r:id="rId68"/>
    <p:sldId id="1035" r:id="rId69"/>
    <p:sldId id="1029" r:id="rId70"/>
    <p:sldId id="1061" r:id="rId71"/>
    <p:sldId id="1030" r:id="rId72"/>
    <p:sldId id="1017" r:id="rId73"/>
    <p:sldId id="1018" r:id="rId74"/>
    <p:sldId id="1020" r:id="rId75"/>
    <p:sldId id="1021" r:id="rId76"/>
    <p:sldId id="1022" r:id="rId77"/>
    <p:sldId id="1023" r:id="rId78"/>
    <p:sldId id="1024" r:id="rId79"/>
    <p:sldId id="1026" r:id="rId80"/>
    <p:sldId id="1050" r:id="rId81"/>
    <p:sldId id="1027" r:id="rId82"/>
  </p:sldIdLst>
  <p:sldSz cx="9144000" cy="6858000" type="screen4x3"/>
  <p:notesSz cx="6858000" cy="9926638"/>
  <p:defaultTextStyle>
    <a:defPPr>
      <a:defRPr lang="de-DE"/>
    </a:defPPr>
    <a:lvl1pPr algn="ctr" rtl="0" eaLnBrk="0" fontAlgn="base" hangingPunct="0">
      <a:spcBef>
        <a:spcPct val="0"/>
      </a:spcBef>
      <a:spcAft>
        <a:spcPct val="0"/>
      </a:spcAft>
      <a:defRPr sz="2000" kern="1200">
        <a:solidFill>
          <a:schemeClr val="tx1"/>
        </a:solidFill>
        <a:latin typeface="Arial" charset="0"/>
        <a:ea typeface="+mn-ea"/>
        <a:cs typeface="+mn-cs"/>
      </a:defRPr>
    </a:lvl1pPr>
    <a:lvl2pPr marL="457200" algn="ctr" rtl="0" eaLnBrk="0" fontAlgn="base" hangingPunct="0">
      <a:spcBef>
        <a:spcPct val="0"/>
      </a:spcBef>
      <a:spcAft>
        <a:spcPct val="0"/>
      </a:spcAft>
      <a:defRPr sz="2000" kern="1200">
        <a:solidFill>
          <a:schemeClr val="tx1"/>
        </a:solidFill>
        <a:latin typeface="Arial" charset="0"/>
        <a:ea typeface="+mn-ea"/>
        <a:cs typeface="+mn-cs"/>
      </a:defRPr>
    </a:lvl2pPr>
    <a:lvl3pPr marL="914400" algn="ctr" rtl="0" eaLnBrk="0" fontAlgn="base" hangingPunct="0">
      <a:spcBef>
        <a:spcPct val="0"/>
      </a:spcBef>
      <a:spcAft>
        <a:spcPct val="0"/>
      </a:spcAft>
      <a:defRPr sz="2000" kern="1200">
        <a:solidFill>
          <a:schemeClr val="tx1"/>
        </a:solidFill>
        <a:latin typeface="Arial" charset="0"/>
        <a:ea typeface="+mn-ea"/>
        <a:cs typeface="+mn-cs"/>
      </a:defRPr>
    </a:lvl3pPr>
    <a:lvl4pPr marL="1371600" algn="ctr" rtl="0" eaLnBrk="0" fontAlgn="base" hangingPunct="0">
      <a:spcBef>
        <a:spcPct val="0"/>
      </a:spcBef>
      <a:spcAft>
        <a:spcPct val="0"/>
      </a:spcAft>
      <a:defRPr sz="2000" kern="1200">
        <a:solidFill>
          <a:schemeClr val="tx1"/>
        </a:solidFill>
        <a:latin typeface="Arial" charset="0"/>
        <a:ea typeface="+mn-ea"/>
        <a:cs typeface="+mn-cs"/>
      </a:defRPr>
    </a:lvl4pPr>
    <a:lvl5pPr marL="1828800" algn="ct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006600"/>
    <a:srgbClr val="000099"/>
    <a:srgbClr val="000066"/>
    <a:srgbClr val="000000"/>
    <a:srgbClr val="FFCC66"/>
    <a:srgbClr val="6699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2" autoAdjust="0"/>
    <p:restoredTop sz="87225" autoAdjust="0"/>
  </p:normalViewPr>
  <p:slideViewPr>
    <p:cSldViewPr snapToGrid="0" snapToObjects="1">
      <p:cViewPr varScale="1">
        <p:scale>
          <a:sx n="110" d="100"/>
          <a:sy n="110" d="100"/>
        </p:scale>
        <p:origin x="132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4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93BC3E-7668-D741-9EF2-6A5CBC153019}" type="doc">
      <dgm:prSet loTypeId="urn:microsoft.com/office/officeart/2005/8/layout/cycle6" loCatId="" qsTypeId="urn:microsoft.com/office/officeart/2005/8/quickstyle/simple4" qsCatId="simple" csTypeId="urn:microsoft.com/office/officeart/2005/8/colors/accent1_2" csCatId="accent1" phldr="1"/>
      <dgm:spPr/>
      <dgm:t>
        <a:bodyPr/>
        <a:lstStyle/>
        <a:p>
          <a:endParaRPr lang="de-DE"/>
        </a:p>
      </dgm:t>
    </dgm:pt>
    <dgm:pt modelId="{494D818E-FD61-BB4F-9494-B87ECFEB3BD1}">
      <dgm:prSet phldrT="[Text]"/>
      <dgm:spPr/>
      <dgm:t>
        <a:bodyPr/>
        <a:lstStyle/>
        <a:p>
          <a:r>
            <a:rPr lang="de-DE" dirty="0"/>
            <a:t>Ergebnisse vorhandener Studien zum Klassenmusizieren</a:t>
          </a:r>
        </a:p>
      </dgm:t>
    </dgm:pt>
    <dgm:pt modelId="{5181696A-BCDE-A245-BF0F-BC17CA01DE59}" type="parTrans" cxnId="{FC98AA53-0C68-5642-A463-3A7FC18DDE0A}">
      <dgm:prSet/>
      <dgm:spPr/>
      <dgm:t>
        <a:bodyPr/>
        <a:lstStyle/>
        <a:p>
          <a:endParaRPr lang="de-DE"/>
        </a:p>
      </dgm:t>
    </dgm:pt>
    <dgm:pt modelId="{225DA492-882F-C84E-98FF-E22D9E82E447}" type="sibTrans" cxnId="{FC98AA53-0C68-5642-A463-3A7FC18DDE0A}">
      <dgm:prSet/>
      <dgm:spPr/>
      <dgm:t>
        <a:bodyPr/>
        <a:lstStyle/>
        <a:p>
          <a:endParaRPr lang="de-DE"/>
        </a:p>
      </dgm:t>
    </dgm:pt>
    <dgm:pt modelId="{C00BAABF-EA38-604D-9773-16FE143F8544}">
      <dgm:prSet phldrT="[Text]"/>
      <dgm:spPr/>
      <dgm:t>
        <a:bodyPr/>
        <a:lstStyle/>
        <a:p>
          <a:r>
            <a:rPr lang="de-DE" dirty="0"/>
            <a:t>Grundlagen psychologischer Forschung</a:t>
          </a:r>
        </a:p>
      </dgm:t>
    </dgm:pt>
    <dgm:pt modelId="{29307087-5D22-0F46-B71A-18A5286022A0}" type="parTrans" cxnId="{A60591FA-A280-E042-8FAF-9B1D22A92FBC}">
      <dgm:prSet/>
      <dgm:spPr/>
      <dgm:t>
        <a:bodyPr/>
        <a:lstStyle/>
        <a:p>
          <a:endParaRPr lang="de-DE"/>
        </a:p>
      </dgm:t>
    </dgm:pt>
    <dgm:pt modelId="{CD4B0AE6-4835-D443-8775-8A520B62009B}" type="sibTrans" cxnId="{A60591FA-A280-E042-8FAF-9B1D22A92FBC}">
      <dgm:prSet/>
      <dgm:spPr/>
      <dgm:t>
        <a:bodyPr/>
        <a:lstStyle/>
        <a:p>
          <a:endParaRPr lang="de-DE"/>
        </a:p>
      </dgm:t>
    </dgm:pt>
    <dgm:pt modelId="{CD5D5CA9-28C1-0F42-8080-7199C142068E}">
      <dgm:prSet phldrT="[Text]"/>
      <dgm:spPr/>
      <dgm:t>
        <a:bodyPr/>
        <a:lstStyle/>
        <a:p>
          <a:r>
            <a:rPr lang="de-DE" dirty="0"/>
            <a:t>Schüler- und Lehrerinterviews</a:t>
          </a:r>
        </a:p>
      </dgm:t>
    </dgm:pt>
    <dgm:pt modelId="{18FAD090-B2E6-FE44-ACB9-6613F8AB0606}" type="parTrans" cxnId="{2A488DCC-E3C0-2E45-A108-77704D940E5F}">
      <dgm:prSet/>
      <dgm:spPr/>
      <dgm:t>
        <a:bodyPr/>
        <a:lstStyle/>
        <a:p>
          <a:endParaRPr lang="de-DE"/>
        </a:p>
      </dgm:t>
    </dgm:pt>
    <dgm:pt modelId="{48414ECC-B54E-1046-A69E-75DFA443092A}" type="sibTrans" cxnId="{2A488DCC-E3C0-2E45-A108-77704D940E5F}">
      <dgm:prSet/>
      <dgm:spPr/>
      <dgm:t>
        <a:bodyPr/>
        <a:lstStyle/>
        <a:p>
          <a:endParaRPr lang="de-DE"/>
        </a:p>
      </dgm:t>
    </dgm:pt>
    <dgm:pt modelId="{70ABF354-5A46-F24F-A440-8A211954345C}" type="pres">
      <dgm:prSet presAssocID="{7393BC3E-7668-D741-9EF2-6A5CBC153019}" presName="cycle" presStyleCnt="0">
        <dgm:presLayoutVars>
          <dgm:dir/>
          <dgm:resizeHandles val="exact"/>
        </dgm:presLayoutVars>
      </dgm:prSet>
      <dgm:spPr/>
    </dgm:pt>
    <dgm:pt modelId="{8038A3C3-EABD-AC4F-9C8C-31A3CA15DF42}" type="pres">
      <dgm:prSet presAssocID="{494D818E-FD61-BB4F-9494-B87ECFEB3BD1}" presName="node" presStyleLbl="node1" presStyleIdx="0" presStyleCnt="3">
        <dgm:presLayoutVars>
          <dgm:bulletEnabled val="1"/>
        </dgm:presLayoutVars>
      </dgm:prSet>
      <dgm:spPr/>
    </dgm:pt>
    <dgm:pt modelId="{67715C7E-D678-E34C-AA96-676E74A568D4}" type="pres">
      <dgm:prSet presAssocID="{494D818E-FD61-BB4F-9494-B87ECFEB3BD1}" presName="spNode" presStyleCnt="0"/>
      <dgm:spPr/>
    </dgm:pt>
    <dgm:pt modelId="{BAEF3C6C-7088-BB43-9ABA-3E12B572A9CA}" type="pres">
      <dgm:prSet presAssocID="{225DA492-882F-C84E-98FF-E22D9E82E447}" presName="sibTrans" presStyleLbl="sibTrans1D1" presStyleIdx="0" presStyleCnt="3"/>
      <dgm:spPr/>
    </dgm:pt>
    <dgm:pt modelId="{BFA3036F-6D2B-184B-8EB6-64A5762C4A5E}" type="pres">
      <dgm:prSet presAssocID="{C00BAABF-EA38-604D-9773-16FE143F8544}" presName="node" presStyleLbl="node1" presStyleIdx="1" presStyleCnt="3" custRadScaleRad="89699" custRadScaleInc="-56616">
        <dgm:presLayoutVars>
          <dgm:bulletEnabled val="1"/>
        </dgm:presLayoutVars>
      </dgm:prSet>
      <dgm:spPr/>
    </dgm:pt>
    <dgm:pt modelId="{6779C0A2-5CEE-D747-A5CA-4F07AFE1EB87}" type="pres">
      <dgm:prSet presAssocID="{C00BAABF-EA38-604D-9773-16FE143F8544}" presName="spNode" presStyleCnt="0"/>
      <dgm:spPr/>
    </dgm:pt>
    <dgm:pt modelId="{FB2E83CE-0E24-ED4F-A14B-C7A5404B8111}" type="pres">
      <dgm:prSet presAssocID="{CD4B0AE6-4835-D443-8775-8A520B62009B}" presName="sibTrans" presStyleLbl="sibTrans1D1" presStyleIdx="1" presStyleCnt="3"/>
      <dgm:spPr/>
    </dgm:pt>
    <dgm:pt modelId="{EA9B0524-8757-E24B-B142-250E0CDB1ABD}" type="pres">
      <dgm:prSet presAssocID="{CD5D5CA9-28C1-0F42-8080-7199C142068E}" presName="node" presStyleLbl="node1" presStyleIdx="2" presStyleCnt="3" custRadScaleRad="92885" custRadScaleInc="48661">
        <dgm:presLayoutVars>
          <dgm:bulletEnabled val="1"/>
        </dgm:presLayoutVars>
      </dgm:prSet>
      <dgm:spPr/>
    </dgm:pt>
    <dgm:pt modelId="{C9781595-5E9C-9943-8B21-C246274C7BE0}" type="pres">
      <dgm:prSet presAssocID="{CD5D5CA9-28C1-0F42-8080-7199C142068E}" presName="spNode" presStyleCnt="0"/>
      <dgm:spPr/>
    </dgm:pt>
    <dgm:pt modelId="{56D947F6-4AFC-E44A-A0BD-BA61891E318E}" type="pres">
      <dgm:prSet presAssocID="{48414ECC-B54E-1046-A69E-75DFA443092A}" presName="sibTrans" presStyleLbl="sibTrans1D1" presStyleIdx="2" presStyleCnt="3"/>
      <dgm:spPr/>
    </dgm:pt>
  </dgm:ptLst>
  <dgm:cxnLst>
    <dgm:cxn modelId="{933D0102-6A2B-8941-9886-647B6CA106AF}" type="presOf" srcId="{CD5D5CA9-28C1-0F42-8080-7199C142068E}" destId="{EA9B0524-8757-E24B-B142-250E0CDB1ABD}" srcOrd="0" destOrd="0" presId="urn:microsoft.com/office/officeart/2005/8/layout/cycle6"/>
    <dgm:cxn modelId="{FA586E08-25B0-BF45-BA99-3CD90C215DD1}" type="presOf" srcId="{CD4B0AE6-4835-D443-8775-8A520B62009B}" destId="{FB2E83CE-0E24-ED4F-A14B-C7A5404B8111}" srcOrd="0" destOrd="0" presId="urn:microsoft.com/office/officeart/2005/8/layout/cycle6"/>
    <dgm:cxn modelId="{47E7EC2E-A40E-A44D-8453-5C4E8120D31A}" type="presOf" srcId="{48414ECC-B54E-1046-A69E-75DFA443092A}" destId="{56D947F6-4AFC-E44A-A0BD-BA61891E318E}" srcOrd="0" destOrd="0" presId="urn:microsoft.com/office/officeart/2005/8/layout/cycle6"/>
    <dgm:cxn modelId="{FC98AA53-0C68-5642-A463-3A7FC18DDE0A}" srcId="{7393BC3E-7668-D741-9EF2-6A5CBC153019}" destId="{494D818E-FD61-BB4F-9494-B87ECFEB3BD1}" srcOrd="0" destOrd="0" parTransId="{5181696A-BCDE-A245-BF0F-BC17CA01DE59}" sibTransId="{225DA492-882F-C84E-98FF-E22D9E82E447}"/>
    <dgm:cxn modelId="{732B3B75-B9F1-E44A-A7DA-515CE8C5AA72}" type="presOf" srcId="{225DA492-882F-C84E-98FF-E22D9E82E447}" destId="{BAEF3C6C-7088-BB43-9ABA-3E12B572A9CA}" srcOrd="0" destOrd="0" presId="urn:microsoft.com/office/officeart/2005/8/layout/cycle6"/>
    <dgm:cxn modelId="{64BCB884-CC37-F740-89DB-4086A07D5CB6}" type="presOf" srcId="{7393BC3E-7668-D741-9EF2-6A5CBC153019}" destId="{70ABF354-5A46-F24F-A440-8A211954345C}" srcOrd="0" destOrd="0" presId="urn:microsoft.com/office/officeart/2005/8/layout/cycle6"/>
    <dgm:cxn modelId="{A4CFE291-0CF0-904C-A84D-4E222A693DDB}" type="presOf" srcId="{494D818E-FD61-BB4F-9494-B87ECFEB3BD1}" destId="{8038A3C3-EABD-AC4F-9C8C-31A3CA15DF42}" srcOrd="0" destOrd="0" presId="urn:microsoft.com/office/officeart/2005/8/layout/cycle6"/>
    <dgm:cxn modelId="{2A488DCC-E3C0-2E45-A108-77704D940E5F}" srcId="{7393BC3E-7668-D741-9EF2-6A5CBC153019}" destId="{CD5D5CA9-28C1-0F42-8080-7199C142068E}" srcOrd="2" destOrd="0" parTransId="{18FAD090-B2E6-FE44-ACB9-6613F8AB0606}" sibTransId="{48414ECC-B54E-1046-A69E-75DFA443092A}"/>
    <dgm:cxn modelId="{3DB8E1DB-4577-0C49-9167-377FCC07688C}" type="presOf" srcId="{C00BAABF-EA38-604D-9773-16FE143F8544}" destId="{BFA3036F-6D2B-184B-8EB6-64A5762C4A5E}" srcOrd="0" destOrd="0" presId="urn:microsoft.com/office/officeart/2005/8/layout/cycle6"/>
    <dgm:cxn modelId="{A60591FA-A280-E042-8FAF-9B1D22A92FBC}" srcId="{7393BC3E-7668-D741-9EF2-6A5CBC153019}" destId="{C00BAABF-EA38-604D-9773-16FE143F8544}" srcOrd="1" destOrd="0" parTransId="{29307087-5D22-0F46-B71A-18A5286022A0}" sibTransId="{CD4B0AE6-4835-D443-8775-8A520B62009B}"/>
    <dgm:cxn modelId="{46C5FE78-069C-9742-8415-E8DC22EB5B7F}" type="presParOf" srcId="{70ABF354-5A46-F24F-A440-8A211954345C}" destId="{8038A3C3-EABD-AC4F-9C8C-31A3CA15DF42}" srcOrd="0" destOrd="0" presId="urn:microsoft.com/office/officeart/2005/8/layout/cycle6"/>
    <dgm:cxn modelId="{A70ED374-D52A-A149-8280-3A9F7825FA27}" type="presParOf" srcId="{70ABF354-5A46-F24F-A440-8A211954345C}" destId="{67715C7E-D678-E34C-AA96-676E74A568D4}" srcOrd="1" destOrd="0" presId="urn:microsoft.com/office/officeart/2005/8/layout/cycle6"/>
    <dgm:cxn modelId="{208423F8-9BBB-A549-A43C-3441B7C62D1B}" type="presParOf" srcId="{70ABF354-5A46-F24F-A440-8A211954345C}" destId="{BAEF3C6C-7088-BB43-9ABA-3E12B572A9CA}" srcOrd="2" destOrd="0" presId="urn:microsoft.com/office/officeart/2005/8/layout/cycle6"/>
    <dgm:cxn modelId="{E83B791C-9E79-F747-96DE-41A7E53AB108}" type="presParOf" srcId="{70ABF354-5A46-F24F-A440-8A211954345C}" destId="{BFA3036F-6D2B-184B-8EB6-64A5762C4A5E}" srcOrd="3" destOrd="0" presId="urn:microsoft.com/office/officeart/2005/8/layout/cycle6"/>
    <dgm:cxn modelId="{460281B4-D104-9C43-AD68-95F0C69A2687}" type="presParOf" srcId="{70ABF354-5A46-F24F-A440-8A211954345C}" destId="{6779C0A2-5CEE-D747-A5CA-4F07AFE1EB87}" srcOrd="4" destOrd="0" presId="urn:microsoft.com/office/officeart/2005/8/layout/cycle6"/>
    <dgm:cxn modelId="{98835877-DCB5-9E43-8817-FA6C1E34A540}" type="presParOf" srcId="{70ABF354-5A46-F24F-A440-8A211954345C}" destId="{FB2E83CE-0E24-ED4F-A14B-C7A5404B8111}" srcOrd="5" destOrd="0" presId="urn:microsoft.com/office/officeart/2005/8/layout/cycle6"/>
    <dgm:cxn modelId="{E8A8624E-8774-4D4D-899A-1F08BA4D0E88}" type="presParOf" srcId="{70ABF354-5A46-F24F-A440-8A211954345C}" destId="{EA9B0524-8757-E24B-B142-250E0CDB1ABD}" srcOrd="6" destOrd="0" presId="urn:microsoft.com/office/officeart/2005/8/layout/cycle6"/>
    <dgm:cxn modelId="{3696EDD2-78F5-A041-B5CE-8F198D44FC2E}" type="presParOf" srcId="{70ABF354-5A46-F24F-A440-8A211954345C}" destId="{C9781595-5E9C-9943-8B21-C246274C7BE0}" srcOrd="7" destOrd="0" presId="urn:microsoft.com/office/officeart/2005/8/layout/cycle6"/>
    <dgm:cxn modelId="{2C94E189-D792-0546-8A08-EF55CAB6FB20}" type="presParOf" srcId="{70ABF354-5A46-F24F-A440-8A211954345C}" destId="{56D947F6-4AFC-E44A-A0BD-BA61891E318E}" srcOrd="8"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8A3C3-EABD-AC4F-9C8C-31A3CA15DF42}">
      <dsp:nvSpPr>
        <dsp:cNvPr id="0" name=""/>
        <dsp:cNvSpPr/>
      </dsp:nvSpPr>
      <dsp:spPr>
        <a:xfrm>
          <a:off x="1576229" y="1686"/>
          <a:ext cx="1864041" cy="121162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Ergebnisse vorhandener Studien zum Klassenmusizieren</a:t>
          </a:r>
        </a:p>
      </dsp:txBody>
      <dsp:txXfrm>
        <a:off x="1635376" y="60833"/>
        <a:ext cx="1745747" cy="1093332"/>
      </dsp:txXfrm>
    </dsp:sp>
    <dsp:sp modelId="{BAEF3C6C-7088-BB43-9ABA-3E12B572A9CA}">
      <dsp:nvSpPr>
        <dsp:cNvPr id="0" name=""/>
        <dsp:cNvSpPr/>
      </dsp:nvSpPr>
      <dsp:spPr>
        <a:xfrm>
          <a:off x="682366" y="430297"/>
          <a:ext cx="3231127" cy="3231127"/>
        </a:xfrm>
        <a:custGeom>
          <a:avLst/>
          <a:gdLst/>
          <a:ahLst/>
          <a:cxnLst/>
          <a:rect l="0" t="0" r="0" b="0"/>
          <a:pathLst>
            <a:path>
              <a:moveTo>
                <a:pt x="2765007" y="480299"/>
              </a:moveTo>
              <a:arcTo wR="1615563" hR="1615563" stAng="18921334" swAng="213789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FA3036F-6D2B-184B-8EB6-64A5762C4A5E}">
      <dsp:nvSpPr>
        <dsp:cNvPr id="0" name=""/>
        <dsp:cNvSpPr/>
      </dsp:nvSpPr>
      <dsp:spPr>
        <a:xfrm>
          <a:off x="3013455" y="1802730"/>
          <a:ext cx="1864041" cy="121162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Grundlagen psychologischer Forschung</a:t>
          </a:r>
        </a:p>
      </dsp:txBody>
      <dsp:txXfrm>
        <a:off x="3072602" y="1861877"/>
        <a:ext cx="1745747" cy="1093332"/>
      </dsp:txXfrm>
    </dsp:sp>
    <dsp:sp modelId="{FB2E83CE-0E24-ED4F-A14B-C7A5404B8111}">
      <dsp:nvSpPr>
        <dsp:cNvPr id="0" name=""/>
        <dsp:cNvSpPr/>
      </dsp:nvSpPr>
      <dsp:spPr>
        <a:xfrm>
          <a:off x="853102" y="379728"/>
          <a:ext cx="3231127" cy="3231127"/>
        </a:xfrm>
        <a:custGeom>
          <a:avLst/>
          <a:gdLst/>
          <a:ahLst/>
          <a:cxnLst/>
          <a:rect l="0" t="0" r="0" b="0"/>
          <a:pathLst>
            <a:path>
              <a:moveTo>
                <a:pt x="2853704" y="2653376"/>
              </a:moveTo>
              <a:arcTo wR="1615563" hR="1615563" stAng="2398189" swAng="57521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A9B0524-8757-E24B-B142-250E0CDB1ABD}">
      <dsp:nvSpPr>
        <dsp:cNvPr id="0" name=""/>
        <dsp:cNvSpPr/>
      </dsp:nvSpPr>
      <dsp:spPr>
        <a:xfrm>
          <a:off x="100910" y="1891633"/>
          <a:ext cx="1864041" cy="121162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Schüler- und Lehrerinterviews</a:t>
          </a:r>
        </a:p>
      </dsp:txBody>
      <dsp:txXfrm>
        <a:off x="160057" y="1950780"/>
        <a:ext cx="1745747" cy="1093332"/>
      </dsp:txXfrm>
    </dsp:sp>
    <dsp:sp modelId="{56D947F6-4AFC-E44A-A0BD-BA61891E318E}">
      <dsp:nvSpPr>
        <dsp:cNvPr id="0" name=""/>
        <dsp:cNvSpPr/>
      </dsp:nvSpPr>
      <dsp:spPr>
        <a:xfrm>
          <a:off x="1029144" y="499660"/>
          <a:ext cx="3231127" cy="3231127"/>
        </a:xfrm>
        <a:custGeom>
          <a:avLst/>
          <a:gdLst/>
          <a:ahLst/>
          <a:cxnLst/>
          <a:rect l="0" t="0" r="0" b="0"/>
          <a:pathLst>
            <a:path>
              <a:moveTo>
                <a:pt x="17138" y="1380865"/>
              </a:moveTo>
              <a:arcTo wR="1615563" hR="1615563" stAng="11301187" swAng="239068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3012" cy="4969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61" tIns="46229" rIns="92461" bIns="46229" numCol="1" anchor="t" anchorCtr="0" compatLnSpc="1">
            <a:prstTxWarp prst="textNoShape">
              <a:avLst/>
            </a:prstTxWarp>
          </a:bodyPr>
          <a:lstStyle>
            <a:lvl1pPr algn="l" defTabSz="924967">
              <a:defRPr sz="1200">
                <a:latin typeface="Times New Roman" pitchFamily="18" charset="0"/>
                <a:ea typeface="굴림" charset="-127"/>
              </a:defRPr>
            </a:lvl1pPr>
          </a:lstStyle>
          <a:p>
            <a:endParaRPr lang="de-DE" altLang="ko-KR"/>
          </a:p>
        </p:txBody>
      </p:sp>
      <p:sp>
        <p:nvSpPr>
          <p:cNvPr id="109571" name="Rectangle 3"/>
          <p:cNvSpPr>
            <a:spLocks noGrp="1" noChangeArrowheads="1"/>
          </p:cNvSpPr>
          <p:nvPr>
            <p:ph type="dt" idx="1"/>
          </p:nvPr>
        </p:nvSpPr>
        <p:spPr bwMode="auto">
          <a:xfrm>
            <a:off x="3884988" y="0"/>
            <a:ext cx="2973012" cy="4969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61" tIns="46229" rIns="92461" bIns="46229" numCol="1" anchor="t" anchorCtr="0" compatLnSpc="1">
            <a:prstTxWarp prst="textNoShape">
              <a:avLst/>
            </a:prstTxWarp>
          </a:bodyPr>
          <a:lstStyle>
            <a:lvl1pPr algn="r" defTabSz="924967">
              <a:defRPr sz="1200">
                <a:latin typeface="Times New Roman" pitchFamily="18" charset="0"/>
                <a:ea typeface="굴림" charset="-127"/>
              </a:defRPr>
            </a:lvl1pPr>
          </a:lstStyle>
          <a:p>
            <a:endParaRPr lang="de-DE" altLang="ko-KR"/>
          </a:p>
        </p:txBody>
      </p:sp>
      <p:sp>
        <p:nvSpPr>
          <p:cNvPr id="109572" name="Rectangle 4"/>
          <p:cNvSpPr>
            <a:spLocks noGrp="1" noRot="1" noChangeAspect="1" noChangeArrowheads="1" noTextEdit="1"/>
          </p:cNvSpPr>
          <p:nvPr>
            <p:ph type="sldImg" idx="2"/>
          </p:nvPr>
        </p:nvSpPr>
        <p:spPr bwMode="auto">
          <a:xfrm>
            <a:off x="947738" y="744538"/>
            <a:ext cx="4964112"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09573" name="Rectangle 5"/>
          <p:cNvSpPr>
            <a:spLocks noGrp="1" noChangeArrowheads="1"/>
          </p:cNvSpPr>
          <p:nvPr>
            <p:ph type="body" sz="quarter" idx="3"/>
          </p:nvPr>
        </p:nvSpPr>
        <p:spPr bwMode="auto">
          <a:xfrm>
            <a:off x="913557" y="4716412"/>
            <a:ext cx="5030886" cy="44679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61" tIns="46229" rIns="92461" bIns="46229" numCol="1" anchor="t" anchorCtr="0" compatLnSpc="1">
            <a:prstTxWarp prst="textNoShape">
              <a:avLst/>
            </a:prstTxWarp>
          </a:bodyPr>
          <a:lstStyle/>
          <a:p>
            <a:pPr lvl="0"/>
            <a:r>
              <a:rPr lang="de-DE" altLang="ko-KR"/>
              <a:t>Klicken Sie, um die Formate des Vorlagentextes zu bearbeiten</a:t>
            </a:r>
          </a:p>
          <a:p>
            <a:pPr lvl="1"/>
            <a:r>
              <a:rPr lang="de-DE" altLang="ko-KR"/>
              <a:t>Zweite Ebene</a:t>
            </a:r>
          </a:p>
          <a:p>
            <a:pPr lvl="2"/>
            <a:r>
              <a:rPr lang="de-DE" altLang="ko-KR"/>
              <a:t>Dritte Ebene</a:t>
            </a:r>
          </a:p>
          <a:p>
            <a:pPr lvl="3"/>
            <a:r>
              <a:rPr lang="de-DE" altLang="ko-KR"/>
              <a:t>Vierte Ebene</a:t>
            </a:r>
          </a:p>
          <a:p>
            <a:pPr lvl="4"/>
            <a:r>
              <a:rPr lang="de-DE" altLang="ko-KR"/>
              <a:t>Fünfte Ebene</a:t>
            </a:r>
          </a:p>
        </p:txBody>
      </p:sp>
      <p:sp>
        <p:nvSpPr>
          <p:cNvPr id="109574" name="Rectangle 6"/>
          <p:cNvSpPr>
            <a:spLocks noGrp="1" noChangeArrowheads="1"/>
          </p:cNvSpPr>
          <p:nvPr>
            <p:ph type="ftr" sz="quarter" idx="4"/>
          </p:nvPr>
        </p:nvSpPr>
        <p:spPr bwMode="auto">
          <a:xfrm>
            <a:off x="0" y="9429677"/>
            <a:ext cx="2973012" cy="4969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61" tIns="46229" rIns="92461" bIns="46229" numCol="1" anchor="b" anchorCtr="0" compatLnSpc="1">
            <a:prstTxWarp prst="textNoShape">
              <a:avLst/>
            </a:prstTxWarp>
          </a:bodyPr>
          <a:lstStyle>
            <a:lvl1pPr algn="l" defTabSz="924967">
              <a:defRPr sz="1200">
                <a:latin typeface="Times New Roman" pitchFamily="18" charset="0"/>
                <a:ea typeface="굴림" charset="-127"/>
              </a:defRPr>
            </a:lvl1pPr>
          </a:lstStyle>
          <a:p>
            <a:endParaRPr lang="de-DE" altLang="ko-KR"/>
          </a:p>
        </p:txBody>
      </p:sp>
      <p:sp>
        <p:nvSpPr>
          <p:cNvPr id="109575" name="Rectangle 7"/>
          <p:cNvSpPr>
            <a:spLocks noGrp="1" noChangeArrowheads="1"/>
          </p:cNvSpPr>
          <p:nvPr>
            <p:ph type="sldNum" sz="quarter" idx="5"/>
          </p:nvPr>
        </p:nvSpPr>
        <p:spPr bwMode="auto">
          <a:xfrm>
            <a:off x="3884988" y="9429677"/>
            <a:ext cx="2973012" cy="4969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61" tIns="46229" rIns="92461" bIns="46229" numCol="1" anchor="b" anchorCtr="0" compatLnSpc="1">
            <a:prstTxWarp prst="textNoShape">
              <a:avLst/>
            </a:prstTxWarp>
          </a:bodyPr>
          <a:lstStyle>
            <a:lvl1pPr algn="r" defTabSz="924967">
              <a:defRPr sz="1200">
                <a:latin typeface="Times New Roman" pitchFamily="18" charset="0"/>
                <a:ea typeface="굴림" charset="-127"/>
              </a:defRPr>
            </a:lvl1pPr>
          </a:lstStyle>
          <a:p>
            <a:fld id="{61496D48-1665-4A8D-8897-5F8EE9D278EB}" type="slidenum">
              <a:rPr lang="ko-KR" altLang="de-DE"/>
              <a:pPr/>
              <a:t>‹Nr.›</a:t>
            </a:fld>
            <a:endParaRPr lang="de-DE" altLang="ko-KR"/>
          </a:p>
        </p:txBody>
      </p:sp>
    </p:spTree>
    <p:extLst>
      <p:ext uri="{BB962C8B-B14F-4D97-AF65-F5344CB8AC3E}">
        <p14:creationId xmlns:p14="http://schemas.microsoft.com/office/powerpoint/2010/main" val="29952766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9422F2-A357-43C4-BEA7-17CE0D9AD7C7}" type="slidenum">
              <a:rPr lang="ko-KR" altLang="de-DE"/>
              <a:pPr/>
              <a:t>1</a:t>
            </a:fld>
            <a:endParaRPr lang="de-DE" altLang="ko-KR" dirty="0"/>
          </a:p>
        </p:txBody>
      </p:sp>
      <p:sp>
        <p:nvSpPr>
          <p:cNvPr id="1437698" name="Rectangle 2"/>
          <p:cNvSpPr>
            <a:spLocks noGrp="1" noRot="1" noChangeAspect="1" noChangeArrowheads="1" noTextEdit="1"/>
          </p:cNvSpPr>
          <p:nvPr>
            <p:ph type="sldImg"/>
          </p:nvPr>
        </p:nvSpPr>
        <p:spPr>
          <a:ln/>
        </p:spPr>
      </p:sp>
      <p:sp>
        <p:nvSpPr>
          <p:cNvPr id="1437699"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627466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10</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11</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12</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13</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14</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15</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16</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17</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18</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19</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sz="2000">
                <a:solidFill>
                  <a:schemeClr val="tx1"/>
                </a:solidFill>
                <a:latin typeface="Arial" charset="0"/>
              </a:defRPr>
            </a:lvl1pPr>
            <a:lvl2pPr marL="736806" indent="-282655">
              <a:defRPr sz="2000">
                <a:solidFill>
                  <a:schemeClr val="tx1"/>
                </a:solidFill>
                <a:latin typeface="Arial" charset="0"/>
              </a:defRPr>
            </a:lvl2pPr>
            <a:lvl3pPr marL="1133793" indent="-225488">
              <a:defRPr sz="2000">
                <a:solidFill>
                  <a:schemeClr val="tx1"/>
                </a:solidFill>
                <a:latin typeface="Arial" charset="0"/>
              </a:defRPr>
            </a:lvl3pPr>
            <a:lvl4pPr marL="1587945" indent="-225488">
              <a:defRPr sz="2000">
                <a:solidFill>
                  <a:schemeClr val="tx1"/>
                </a:solidFill>
                <a:latin typeface="Arial" charset="0"/>
              </a:defRPr>
            </a:lvl4pPr>
            <a:lvl5pPr marL="2042098" indent="-225488">
              <a:defRPr sz="2000">
                <a:solidFill>
                  <a:schemeClr val="tx1"/>
                </a:solidFill>
                <a:latin typeface="Arial" charset="0"/>
              </a:defRPr>
            </a:lvl5pPr>
            <a:lvl6pPr marL="2499425" indent="-225488" algn="ctr" eaLnBrk="0" fontAlgn="base" hangingPunct="0">
              <a:spcBef>
                <a:spcPct val="0"/>
              </a:spcBef>
              <a:spcAft>
                <a:spcPct val="0"/>
              </a:spcAft>
              <a:defRPr sz="2000">
                <a:solidFill>
                  <a:schemeClr val="tx1"/>
                </a:solidFill>
                <a:latin typeface="Arial" charset="0"/>
              </a:defRPr>
            </a:lvl6pPr>
            <a:lvl7pPr marL="2956753" indent="-225488" algn="ctr" eaLnBrk="0" fontAlgn="base" hangingPunct="0">
              <a:spcBef>
                <a:spcPct val="0"/>
              </a:spcBef>
              <a:spcAft>
                <a:spcPct val="0"/>
              </a:spcAft>
              <a:defRPr sz="2000">
                <a:solidFill>
                  <a:schemeClr val="tx1"/>
                </a:solidFill>
                <a:latin typeface="Arial" charset="0"/>
              </a:defRPr>
            </a:lvl7pPr>
            <a:lvl8pPr marL="3414082" indent="-225488" algn="ctr" eaLnBrk="0" fontAlgn="base" hangingPunct="0">
              <a:spcBef>
                <a:spcPct val="0"/>
              </a:spcBef>
              <a:spcAft>
                <a:spcPct val="0"/>
              </a:spcAft>
              <a:defRPr sz="2000">
                <a:solidFill>
                  <a:schemeClr val="tx1"/>
                </a:solidFill>
                <a:latin typeface="Arial" charset="0"/>
              </a:defRPr>
            </a:lvl8pPr>
            <a:lvl9pPr marL="3871410" indent="-225488" algn="ctr" eaLnBrk="0" fontAlgn="base" hangingPunct="0">
              <a:spcBef>
                <a:spcPct val="0"/>
              </a:spcBef>
              <a:spcAft>
                <a:spcPct val="0"/>
              </a:spcAft>
              <a:defRPr sz="2000">
                <a:solidFill>
                  <a:schemeClr val="tx1"/>
                </a:solidFill>
                <a:latin typeface="Arial" charset="0"/>
              </a:defRPr>
            </a:lvl9pPr>
          </a:lstStyle>
          <a:p>
            <a:fld id="{B33C0D63-A72D-4C76-BBF1-0DB371C375E3}" type="slidenum">
              <a:rPr lang="ko-KR" altLang="de-DE" sz="1200">
                <a:latin typeface="Times New Roman" pitchFamily="18" charset="0"/>
              </a:rPr>
              <a:pPr/>
              <a:t>2</a:t>
            </a:fld>
            <a:endParaRPr lang="de-DE" altLang="ko-KR" sz="1200" dirty="0">
              <a:latin typeface="Times New Roman"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endParaRPr lang="de-DE" altLang="de-DE" dirty="0"/>
          </a:p>
        </p:txBody>
      </p:sp>
    </p:spTree>
    <p:extLst>
      <p:ext uri="{BB962C8B-B14F-4D97-AF65-F5344CB8AC3E}">
        <p14:creationId xmlns:p14="http://schemas.microsoft.com/office/powerpoint/2010/main" val="1173072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20</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21</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22</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23</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24</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25</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26</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27</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28</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29</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3</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30</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31</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32</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33</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34</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35</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36</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37</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38</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39</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4</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40</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41</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42</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43</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44</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45</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46</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47</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48</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49</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6D15D3-6C6A-47DB-AB4E-0FF3D16BF81A}" type="slidenum">
              <a:rPr lang="ko-KR" altLang="de-DE"/>
              <a:pPr/>
              <a:t>5</a:t>
            </a:fld>
            <a:endParaRPr lang="de-DE" altLang="ko-KR" dirty="0"/>
          </a:p>
        </p:txBody>
      </p:sp>
      <p:sp>
        <p:nvSpPr>
          <p:cNvPr id="1153026" name="Rectangle 2"/>
          <p:cNvSpPr>
            <a:spLocks noGrp="1" noRot="1" noChangeAspect="1" noChangeArrowheads="1" noTextEdit="1"/>
          </p:cNvSpPr>
          <p:nvPr>
            <p:ph type="sldImg"/>
          </p:nvPr>
        </p:nvSpPr>
        <p:spPr>
          <a:ln/>
        </p:spPr>
      </p:sp>
      <p:sp>
        <p:nvSpPr>
          <p:cNvPr id="1153027"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316049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50</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51</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52</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53</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54</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55</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56</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57</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58</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59</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6D15D3-6C6A-47DB-AB4E-0FF3D16BF81A}" type="slidenum">
              <a:rPr lang="ko-KR" altLang="de-DE"/>
              <a:pPr/>
              <a:t>6</a:t>
            </a:fld>
            <a:endParaRPr lang="de-DE" altLang="ko-KR" dirty="0"/>
          </a:p>
        </p:txBody>
      </p:sp>
      <p:sp>
        <p:nvSpPr>
          <p:cNvPr id="1153026" name="Rectangle 2"/>
          <p:cNvSpPr>
            <a:spLocks noGrp="1" noRot="1" noChangeAspect="1" noChangeArrowheads="1" noTextEdit="1"/>
          </p:cNvSpPr>
          <p:nvPr>
            <p:ph type="sldImg"/>
          </p:nvPr>
        </p:nvSpPr>
        <p:spPr>
          <a:ln/>
        </p:spPr>
      </p:sp>
      <p:sp>
        <p:nvSpPr>
          <p:cNvPr id="1153027"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316049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60</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61</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62</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63</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64</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65</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66</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67</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68</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69</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7</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70</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040432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71</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72</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73</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74</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75</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76</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77</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78</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79</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6D15D3-6C6A-47DB-AB4E-0FF3D16BF81A}" type="slidenum">
              <a:rPr lang="ko-KR" altLang="de-DE"/>
              <a:pPr/>
              <a:t>8</a:t>
            </a:fld>
            <a:endParaRPr lang="de-DE" altLang="ko-KR" dirty="0"/>
          </a:p>
        </p:txBody>
      </p:sp>
      <p:sp>
        <p:nvSpPr>
          <p:cNvPr id="1153026" name="Rectangle 2"/>
          <p:cNvSpPr>
            <a:spLocks noGrp="1" noRot="1" noChangeAspect="1" noChangeArrowheads="1" noTextEdit="1"/>
          </p:cNvSpPr>
          <p:nvPr>
            <p:ph type="sldImg"/>
          </p:nvPr>
        </p:nvSpPr>
        <p:spPr>
          <a:ln/>
        </p:spPr>
      </p:sp>
      <p:sp>
        <p:nvSpPr>
          <p:cNvPr id="1153027"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34384312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80</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81</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70BA0-D222-4E84-888B-9C115546F9E4}" type="slidenum">
              <a:rPr lang="ko-KR" altLang="de-DE"/>
              <a:pPr/>
              <a:t>9</a:t>
            </a:fld>
            <a:endParaRPr lang="de-DE" altLang="ko-KR" dirty="0"/>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de-DE" altLang="de-DE"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2667302398"/>
      </p:ext>
    </p:extLst>
  </p:cSld>
  <p:clrMapOvr>
    <a:masterClrMapping/>
  </p:clrMapOvr>
  <p:transition spd="med">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59790748"/>
      </p:ext>
    </p:extLst>
  </p:cSld>
  <p:clrMapOvr>
    <a:masterClrMapping/>
  </p:clrMapOvr>
  <p:transition spd="med">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172200" y="228600"/>
            <a:ext cx="1849438" cy="58674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19125" y="228600"/>
            <a:ext cx="5400675" cy="58674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006642959"/>
      </p:ext>
    </p:extLst>
  </p:cSld>
  <p:clrMapOvr>
    <a:masterClrMapping/>
  </p:clrMapOvr>
  <p:transition spd="med">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046163" y="228600"/>
            <a:ext cx="6975475" cy="1143000"/>
          </a:xfrm>
        </p:spPr>
        <p:txBody>
          <a:bodyPr/>
          <a:lstStyle/>
          <a:p>
            <a:r>
              <a:rPr lang="de-DE"/>
              <a:t>Titelmasterformat durch Klicken bearbeiten</a:t>
            </a:r>
          </a:p>
        </p:txBody>
      </p:sp>
      <p:sp>
        <p:nvSpPr>
          <p:cNvPr id="3" name="Tabellenplatzhalter 2"/>
          <p:cNvSpPr>
            <a:spLocks noGrp="1"/>
          </p:cNvSpPr>
          <p:nvPr>
            <p:ph type="tbl" idx="1"/>
          </p:nvPr>
        </p:nvSpPr>
        <p:spPr>
          <a:xfrm>
            <a:off x="619125" y="1981200"/>
            <a:ext cx="6977063" cy="4114800"/>
          </a:xfrm>
        </p:spPr>
        <p:txBody>
          <a:bodyPr/>
          <a:lstStyle/>
          <a:p>
            <a:endParaRPr lang="de-DE"/>
          </a:p>
        </p:txBody>
      </p:sp>
    </p:spTree>
    <p:extLst>
      <p:ext uri="{BB962C8B-B14F-4D97-AF65-F5344CB8AC3E}">
        <p14:creationId xmlns:p14="http://schemas.microsoft.com/office/powerpoint/2010/main" val="193822646"/>
      </p:ext>
    </p:extLst>
  </p:cSld>
  <p:clrMapOvr>
    <a:masterClrMapping/>
  </p:clrMapOvr>
  <p:transition spd="med">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238434213"/>
      </p:ext>
    </p:extLst>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Tree>
    <p:extLst>
      <p:ext uri="{BB962C8B-B14F-4D97-AF65-F5344CB8AC3E}">
        <p14:creationId xmlns:p14="http://schemas.microsoft.com/office/powerpoint/2010/main" val="1786399771"/>
      </p:ext>
    </p:extLst>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19125" y="1981200"/>
            <a:ext cx="341153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183063" y="1981200"/>
            <a:ext cx="341312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49561975"/>
      </p:ext>
    </p:extLst>
  </p:cSld>
  <p:clrMapOvr>
    <a:masterClrMapping/>
  </p:clrMapOvr>
  <p:transition spd="med">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17448098"/>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466700683"/>
      </p:ext>
    </p:extLst>
  </p:cSld>
  <p:clrMapOvr>
    <a:masterClrMapping/>
  </p:clrMapOvr>
  <p:transition spd="med">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087249"/>
      </p:ext>
    </p:extLst>
  </p:cSld>
  <p:clrMapOvr>
    <a:masterClrMapping/>
  </p:clrMapOvr>
  <p:transition spd="med">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3733750276"/>
      </p:ext>
    </p:extLst>
  </p:cSld>
  <p:clrMapOvr>
    <a:masterClrMapping/>
  </p:clrMapOvr>
  <p:transition spd="med">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1428272306"/>
      </p:ext>
    </p:extLst>
  </p:cSld>
  <p:clrMapOvr>
    <a:masterClrMapping/>
  </p:clrMapOvr>
  <p:transition spd="med">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7" name="Rectangle 5"/>
          <p:cNvSpPr>
            <a:spLocks noGrp="1" noChangeArrowheads="1"/>
          </p:cNvSpPr>
          <p:nvPr>
            <p:ph type="title"/>
          </p:nvPr>
        </p:nvSpPr>
        <p:spPr bwMode="auto">
          <a:xfrm>
            <a:off x="1046163" y="228600"/>
            <a:ext cx="6975475"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pPr lvl="0"/>
            <a:r>
              <a:rPr lang="de-DE" altLang="ko-KR"/>
              <a:t>Click to edit Master title style</a:t>
            </a:r>
          </a:p>
        </p:txBody>
      </p:sp>
      <p:sp>
        <p:nvSpPr>
          <p:cNvPr id="3078" name="Rectangle 6"/>
          <p:cNvSpPr>
            <a:spLocks noGrp="1" noChangeArrowheads="1"/>
          </p:cNvSpPr>
          <p:nvPr>
            <p:ph type="body" idx="1"/>
          </p:nvPr>
        </p:nvSpPr>
        <p:spPr bwMode="auto">
          <a:xfrm>
            <a:off x="619125" y="1981200"/>
            <a:ext cx="6977063"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de-DE" altLang="ko-KR"/>
              <a:t>Click to edit Master text styles</a:t>
            </a:r>
          </a:p>
          <a:p>
            <a:pPr lvl="1"/>
            <a:r>
              <a:rPr lang="de-DE" altLang="ko-KR"/>
              <a:t>Second Level</a:t>
            </a:r>
          </a:p>
          <a:p>
            <a:pPr lvl="2"/>
            <a:r>
              <a:rPr lang="de-DE" altLang="ko-KR"/>
              <a:t>Third Level</a:t>
            </a:r>
          </a:p>
          <a:p>
            <a:pPr lvl="3"/>
            <a:r>
              <a:rPr lang="de-DE" altLang="ko-KR"/>
              <a:t>Fourth Level</a:t>
            </a:r>
          </a:p>
          <a:p>
            <a:pPr lvl="4"/>
            <a:r>
              <a:rPr lang="de-DE" altLang="ko-KR"/>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zo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Book Antiqua" pitchFamily="18" charset="0"/>
        </a:defRPr>
      </a:lvl2pPr>
      <a:lvl3pPr algn="ctr" rtl="0" eaLnBrk="0" fontAlgn="base" hangingPunct="0">
        <a:spcBef>
          <a:spcPct val="0"/>
        </a:spcBef>
        <a:spcAft>
          <a:spcPct val="0"/>
        </a:spcAft>
        <a:defRPr sz="4400">
          <a:solidFill>
            <a:schemeClr val="tx2"/>
          </a:solidFill>
          <a:latin typeface="Book Antiqua" pitchFamily="18" charset="0"/>
        </a:defRPr>
      </a:lvl3pPr>
      <a:lvl4pPr algn="ctr" rtl="0" eaLnBrk="0" fontAlgn="base" hangingPunct="0">
        <a:spcBef>
          <a:spcPct val="0"/>
        </a:spcBef>
        <a:spcAft>
          <a:spcPct val="0"/>
        </a:spcAft>
        <a:defRPr sz="4400">
          <a:solidFill>
            <a:schemeClr val="tx2"/>
          </a:solidFill>
          <a:latin typeface="Book Antiqua" pitchFamily="18" charset="0"/>
        </a:defRPr>
      </a:lvl4pPr>
      <a:lvl5pPr algn="ctr" rtl="0" eaLnBrk="0" fontAlgn="base" hangingPunct="0">
        <a:spcBef>
          <a:spcPct val="0"/>
        </a:spcBef>
        <a:spcAft>
          <a:spcPct val="0"/>
        </a:spcAft>
        <a:defRPr sz="4400">
          <a:solidFill>
            <a:schemeClr val="tx2"/>
          </a:solidFill>
          <a:latin typeface="Book Antiqua" pitchFamily="18" charset="0"/>
        </a:defRPr>
      </a:lvl5pPr>
      <a:lvl6pPr marL="457200" algn="ctr" rtl="0" eaLnBrk="0" fontAlgn="base" hangingPunct="0">
        <a:spcBef>
          <a:spcPct val="0"/>
        </a:spcBef>
        <a:spcAft>
          <a:spcPct val="0"/>
        </a:spcAft>
        <a:defRPr sz="4400">
          <a:solidFill>
            <a:schemeClr val="tx2"/>
          </a:solidFill>
          <a:latin typeface="Book Antiqua" pitchFamily="18" charset="0"/>
        </a:defRPr>
      </a:lvl6pPr>
      <a:lvl7pPr marL="914400" algn="ctr" rtl="0" eaLnBrk="0" fontAlgn="base" hangingPunct="0">
        <a:spcBef>
          <a:spcPct val="0"/>
        </a:spcBef>
        <a:spcAft>
          <a:spcPct val="0"/>
        </a:spcAft>
        <a:defRPr sz="4400">
          <a:solidFill>
            <a:schemeClr val="tx2"/>
          </a:solidFill>
          <a:latin typeface="Book Antiqua" pitchFamily="18" charset="0"/>
        </a:defRPr>
      </a:lvl7pPr>
      <a:lvl8pPr marL="1371600" algn="ctr" rtl="0" eaLnBrk="0" fontAlgn="base" hangingPunct="0">
        <a:spcBef>
          <a:spcPct val="0"/>
        </a:spcBef>
        <a:spcAft>
          <a:spcPct val="0"/>
        </a:spcAft>
        <a:defRPr sz="4400">
          <a:solidFill>
            <a:schemeClr val="tx2"/>
          </a:solidFill>
          <a:latin typeface="Book Antiqua" pitchFamily="18" charset="0"/>
        </a:defRPr>
      </a:lvl8pPr>
      <a:lvl9pPr marL="1828800" algn="ctr" rtl="0" eaLnBrk="0" fontAlgn="base" hangingPunct="0">
        <a:spcBef>
          <a:spcPct val="0"/>
        </a:spcBef>
        <a:spcAft>
          <a:spcPct val="0"/>
        </a:spcAft>
        <a:defRPr sz="4400">
          <a:solidFill>
            <a:schemeClr val="tx2"/>
          </a:solidFill>
          <a:latin typeface="Book Antiqua" pitchFamily="18" charset="0"/>
        </a:defRPr>
      </a:lvl9pPr>
    </p:titleStyle>
    <p:bodyStyle>
      <a:lvl1pPr marL="342900" indent="-342900" algn="l" rtl="0" eaLnBrk="0" fontAlgn="base" hangingPunct="0">
        <a:spcBef>
          <a:spcPct val="20000"/>
        </a:spcBef>
        <a:spcAft>
          <a:spcPct val="0"/>
        </a:spcAft>
        <a:buClr>
          <a:schemeClr val="accent2"/>
        </a:buClr>
        <a:buSzPct val="75000"/>
        <a:buFont typeface="Monotype Sort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10000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100000"/>
        <a:buChar char="–"/>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65000"/>
        <a:buFont typeface="Monotype Sorts"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100000"/>
        <a:buChar char="»"/>
        <a:defRPr sz="2000">
          <a:solidFill>
            <a:schemeClr val="tx1"/>
          </a:solidFill>
          <a:latin typeface="+mn-lt"/>
        </a:defRPr>
      </a:lvl5pPr>
      <a:lvl6pPr marL="2514600" indent="-228600" algn="l" rtl="0" eaLnBrk="0" fontAlgn="base" hangingPunct="0">
        <a:spcBef>
          <a:spcPct val="20000"/>
        </a:spcBef>
        <a:spcAft>
          <a:spcPct val="0"/>
        </a:spcAft>
        <a:buClr>
          <a:schemeClr val="folHlink"/>
        </a:buClr>
        <a:buSzPct val="100000"/>
        <a:buChar char="»"/>
        <a:defRPr sz="2000">
          <a:solidFill>
            <a:schemeClr val="tx1"/>
          </a:solidFill>
          <a:latin typeface="+mn-lt"/>
        </a:defRPr>
      </a:lvl6pPr>
      <a:lvl7pPr marL="2971800" indent="-228600" algn="l" rtl="0" eaLnBrk="0" fontAlgn="base" hangingPunct="0">
        <a:spcBef>
          <a:spcPct val="20000"/>
        </a:spcBef>
        <a:spcAft>
          <a:spcPct val="0"/>
        </a:spcAft>
        <a:buClr>
          <a:schemeClr val="folHlink"/>
        </a:buClr>
        <a:buSzPct val="100000"/>
        <a:buChar char="»"/>
        <a:defRPr sz="2000">
          <a:solidFill>
            <a:schemeClr val="tx1"/>
          </a:solidFill>
          <a:latin typeface="+mn-lt"/>
        </a:defRPr>
      </a:lvl7pPr>
      <a:lvl8pPr marL="3429000" indent="-228600" algn="l" rtl="0" eaLnBrk="0" fontAlgn="base" hangingPunct="0">
        <a:spcBef>
          <a:spcPct val="20000"/>
        </a:spcBef>
        <a:spcAft>
          <a:spcPct val="0"/>
        </a:spcAft>
        <a:buClr>
          <a:schemeClr val="folHlink"/>
        </a:buClr>
        <a:buSzPct val="100000"/>
        <a:buChar char="»"/>
        <a:defRPr sz="2000">
          <a:solidFill>
            <a:schemeClr val="tx1"/>
          </a:solidFill>
          <a:latin typeface="+mn-lt"/>
        </a:defRPr>
      </a:lvl8pPr>
      <a:lvl9pPr marL="3886200" indent="-228600" algn="l" rtl="0" eaLnBrk="0" fontAlgn="base" hangingPunct="0">
        <a:spcBef>
          <a:spcPct val="20000"/>
        </a:spcBef>
        <a:spcAft>
          <a:spcPct val="0"/>
        </a:spcAft>
        <a:buClr>
          <a:schemeClr val="folHlink"/>
        </a:buClr>
        <a:buSzPct val="100000"/>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5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51.emf"/><Relationship Id="rId4" Type="http://schemas.openxmlformats.org/officeDocument/2006/relationships/image" Target="../media/image50.emf"/></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5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6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6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6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7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5" name="Text Box 3"/>
          <p:cNvSpPr txBox="1">
            <a:spLocks noChangeArrowheads="1"/>
          </p:cNvSpPr>
          <p:nvPr/>
        </p:nvSpPr>
        <p:spPr bwMode="auto">
          <a:xfrm>
            <a:off x="609600" y="457200"/>
            <a:ext cx="793908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de-DE" altLang="ko-KR" sz="2400" dirty="0">
                <a:solidFill>
                  <a:schemeClr val="bg2"/>
                </a:solidFill>
                <a:ea typeface="굴림" charset="-127"/>
              </a:rPr>
              <a:t>Vorlesung/Seminar </a:t>
            </a:r>
          </a:p>
          <a:p>
            <a:r>
              <a:rPr lang="de-DE" altLang="ko-KR" sz="2400" dirty="0">
                <a:solidFill>
                  <a:schemeClr val="bg2"/>
                </a:solidFill>
                <a:ea typeface="굴림" charset="-127"/>
              </a:rPr>
              <a:t>WS 2017/18</a:t>
            </a:r>
          </a:p>
        </p:txBody>
      </p:sp>
      <p:sp>
        <p:nvSpPr>
          <p:cNvPr id="1436676" name="Rectangle 4"/>
          <p:cNvSpPr>
            <a:spLocks noChangeArrowheads="1"/>
          </p:cNvSpPr>
          <p:nvPr/>
        </p:nvSpPr>
        <p:spPr bwMode="auto">
          <a:xfrm>
            <a:off x="4176713" y="317658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de-DE" dirty="0"/>
          </a:p>
        </p:txBody>
      </p:sp>
      <p:sp>
        <p:nvSpPr>
          <p:cNvPr id="1436677" name="Rectangle 5"/>
          <p:cNvSpPr>
            <a:spLocks noChangeArrowheads="1"/>
          </p:cNvSpPr>
          <p:nvPr/>
        </p:nvSpPr>
        <p:spPr bwMode="auto">
          <a:xfrm>
            <a:off x="4205288" y="31670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de-DE" dirty="0"/>
          </a:p>
        </p:txBody>
      </p:sp>
      <p:sp>
        <p:nvSpPr>
          <p:cNvPr id="1436678" name="Rectangle 6"/>
          <p:cNvSpPr>
            <a:spLocks noChangeArrowheads="1"/>
          </p:cNvSpPr>
          <p:nvPr/>
        </p:nvSpPr>
        <p:spPr bwMode="auto">
          <a:xfrm flipV="1">
            <a:off x="0" y="1447800"/>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pic>
        <p:nvPicPr>
          <p:cNvPr id="1436679" name="Picture 7" descr="Bild Bamberg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6288" y="261938"/>
            <a:ext cx="1624012" cy="1646237"/>
          </a:xfrm>
          <a:prstGeom prst="rect">
            <a:avLst/>
          </a:prstGeom>
          <a:noFill/>
          <a:extLst>
            <a:ext uri="{909E8E84-426E-40dd-AFC4-6F175D3DCCD1}">
              <a14:hiddenFill xmlns:a14="http://schemas.microsoft.com/office/drawing/2010/main" xmlns="">
                <a:solidFill>
                  <a:srgbClr val="FFFFFF"/>
                </a:solidFill>
              </a14:hiddenFill>
            </a:ext>
          </a:extLst>
        </p:spPr>
      </p:pic>
      <p:sp>
        <p:nvSpPr>
          <p:cNvPr id="1436680" name="Text Box 8"/>
          <p:cNvSpPr txBox="1">
            <a:spLocks noChangeArrowheads="1"/>
          </p:cNvSpPr>
          <p:nvPr/>
        </p:nvSpPr>
        <p:spPr bwMode="auto">
          <a:xfrm>
            <a:off x="2908301" y="2770188"/>
            <a:ext cx="5868988" cy="22536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ts val="4300"/>
              </a:lnSpc>
              <a:spcBef>
                <a:spcPct val="50000"/>
              </a:spcBef>
            </a:pPr>
            <a:r>
              <a:rPr lang="de-DE" sz="3200" b="1" dirty="0">
                <a:ea typeface="굴림" charset="-127"/>
              </a:rPr>
              <a:t>Empirische musikpädagogische Unterrichtsforschung </a:t>
            </a:r>
            <a:r>
              <a:rPr lang="de-DE" sz="3200" b="1" dirty="0">
                <a:latin typeface="Arial"/>
                <a:ea typeface="굴림" charset="-127"/>
                <a:cs typeface="Arial"/>
              </a:rPr>
              <a:t>– </a:t>
            </a:r>
            <a:br>
              <a:rPr lang="de-DE" sz="3200" b="1" dirty="0">
                <a:latin typeface="Arial"/>
                <a:ea typeface="굴림" charset="-127"/>
                <a:cs typeface="Arial"/>
              </a:rPr>
            </a:br>
            <a:r>
              <a:rPr lang="de-DE" sz="3200" b="1" dirty="0">
                <a:latin typeface="Arial"/>
                <a:ea typeface="굴림" charset="-127"/>
                <a:cs typeface="Arial"/>
              </a:rPr>
              <a:t>am Beispiel der Bandklasse</a:t>
            </a:r>
            <a:endParaRPr lang="de-DE" altLang="de-DE" sz="3200" b="1" dirty="0"/>
          </a:p>
        </p:txBody>
      </p:sp>
      <p:pic>
        <p:nvPicPr>
          <p:cNvPr id="1026" name="Picture 2" descr="Bildergebnis für band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953" y="2521347"/>
            <a:ext cx="2212049" cy="1730802"/>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4" descr="Vortrag Korea 1 - Bilder - Empi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077" y="3970399"/>
            <a:ext cx="1593850" cy="115939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feld 1"/>
          <p:cNvSpPr txBox="1"/>
          <p:nvPr/>
        </p:nvSpPr>
        <p:spPr>
          <a:xfrm>
            <a:off x="1717545" y="5880100"/>
            <a:ext cx="5797505" cy="461665"/>
          </a:xfrm>
          <a:prstGeom prst="rect">
            <a:avLst/>
          </a:prstGeom>
          <a:noFill/>
        </p:spPr>
        <p:txBody>
          <a:bodyPr wrap="none" rtlCol="0">
            <a:spAutoFit/>
          </a:bodyPr>
          <a:lstStyle/>
          <a:p>
            <a:r>
              <a:rPr lang="de-DE" sz="2400" i="1" dirty="0">
                <a:solidFill>
                  <a:schemeClr val="bg2"/>
                </a:solidFill>
              </a:rPr>
              <a:t>Tobias Fichte / Prof. Dr. Stefan Hörmann</a:t>
            </a:r>
          </a:p>
        </p:txBody>
      </p:sp>
    </p:spTree>
    <p:extLst>
      <p:ext uri="{BB962C8B-B14F-4D97-AF65-F5344CB8AC3E}">
        <p14:creationId xmlns:p14="http://schemas.microsoft.com/office/powerpoint/2010/main" val="2417202445"/>
      </p:ext>
    </p:extLst>
  </p:cSld>
  <p:clrMapOvr>
    <a:masterClrMapping/>
  </p:clrMapOvr>
  <p:transition spd="med">
    <p:zoom/>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1203325" y="22113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8105775" cy="1143000"/>
          </a:xfrm>
          <a:noFill/>
        </p:spPr>
        <p:txBody>
          <a:bodyPr/>
          <a:lstStyle/>
          <a:p>
            <a:pPr algn="l"/>
            <a:r>
              <a:rPr lang="de-DE" altLang="ko-KR" sz="3200" dirty="0">
                <a:solidFill>
                  <a:schemeClr val="bg2"/>
                </a:solidFill>
                <a:latin typeface="Arial" charset="0"/>
                <a:ea typeface="굴림" charset="-127"/>
              </a:rPr>
              <a:t>2a. Bisherige Forschungsergebnisse (1)</a:t>
            </a:r>
          </a:p>
        </p:txBody>
      </p:sp>
      <p:sp>
        <p:nvSpPr>
          <p:cNvPr id="3" name="Textfeld 2"/>
          <p:cNvSpPr txBox="1"/>
          <p:nvPr/>
        </p:nvSpPr>
        <p:spPr>
          <a:xfrm>
            <a:off x="476954" y="1415990"/>
            <a:ext cx="8425746" cy="646331"/>
          </a:xfrm>
          <a:prstGeom prst="rect">
            <a:avLst/>
          </a:prstGeom>
          <a:noFill/>
        </p:spPr>
        <p:txBody>
          <a:bodyPr wrap="square" rtlCol="0">
            <a:spAutoFit/>
          </a:bodyPr>
          <a:lstStyle/>
          <a:p>
            <a:pPr marL="0" lvl="1" algn="l"/>
            <a:r>
              <a:rPr lang="de-DE" sz="1800" dirty="0"/>
              <a:t>Bisherige Forschungsergebnissen zu den Effekten praktischen Musizierens an Schulen (Schumacher 2006 und 2009; vgl. </a:t>
            </a:r>
            <a:r>
              <a:rPr lang="de-DE" sz="1800" dirty="0" err="1"/>
              <a:t>Cerachowitz</a:t>
            </a:r>
            <a:r>
              <a:rPr lang="de-DE" sz="1800" dirty="0"/>
              <a:t> 2012):</a:t>
            </a:r>
          </a:p>
        </p:txBody>
      </p:sp>
      <p:sp>
        <p:nvSpPr>
          <p:cNvPr id="6" name="Rechteck 5"/>
          <p:cNvSpPr/>
          <p:nvPr/>
        </p:nvSpPr>
        <p:spPr>
          <a:xfrm>
            <a:off x="130174" y="2467788"/>
            <a:ext cx="8493126" cy="3416320"/>
          </a:xfrm>
          <a:prstGeom prst="rect">
            <a:avLst/>
          </a:prstGeom>
        </p:spPr>
        <p:txBody>
          <a:bodyPr wrap="square">
            <a:spAutoFit/>
          </a:bodyPr>
          <a:lstStyle/>
          <a:p>
            <a:pPr marL="901700" lvl="1" indent="-444500" algn="l">
              <a:spcBef>
                <a:spcPct val="50000"/>
              </a:spcBef>
              <a:buFontTx/>
              <a:buChar char="•"/>
            </a:pPr>
            <a:r>
              <a:rPr lang="de-DE" sz="1600" dirty="0"/>
              <a:t>Viele Studien untersuchten entweder Effekte die Intelligenzleistung betreffend bzw. waren im Bereich des </a:t>
            </a:r>
            <a:r>
              <a:rPr lang="de-DE" sz="1600" b="1" dirty="0"/>
              <a:t>erweiterten Musikunterrichts</a:t>
            </a:r>
            <a:r>
              <a:rPr lang="de-DE" sz="1600" dirty="0"/>
              <a:t>, nicht aber in der Arbeit mit </a:t>
            </a:r>
            <a:r>
              <a:rPr lang="de-DE" sz="1600" b="1" dirty="0"/>
              <a:t>Musikklassen </a:t>
            </a:r>
            <a:r>
              <a:rPr lang="de-DE" sz="1600" dirty="0"/>
              <a:t>im</a:t>
            </a:r>
            <a:r>
              <a:rPr lang="de-DE" sz="1600" b="1" dirty="0"/>
              <a:t> </a:t>
            </a:r>
            <a:r>
              <a:rPr lang="de-DE" sz="1600" dirty="0"/>
              <a:t>Sinne des Musizierens im Klassenverband angesiedelt </a:t>
            </a:r>
          </a:p>
          <a:p>
            <a:pPr marL="901700" lvl="1" indent="-444500" algn="l">
              <a:spcBef>
                <a:spcPct val="50000"/>
              </a:spcBef>
              <a:buFontTx/>
              <a:buChar char="•"/>
            </a:pPr>
            <a:r>
              <a:rPr lang="de-DE" sz="1600" dirty="0"/>
              <a:t>Beobachtete Transfereffekte in den Bereichen Gedächtnis / Sprachlicher Ausdruck (Weber / </a:t>
            </a:r>
            <a:r>
              <a:rPr lang="de-DE" sz="1600" dirty="0" err="1"/>
              <a:t>Spychiger</a:t>
            </a:r>
            <a:r>
              <a:rPr lang="de-DE" sz="1600" dirty="0"/>
              <a:t> / </a:t>
            </a:r>
            <a:r>
              <a:rPr lang="de-DE" sz="1600" dirty="0" err="1"/>
              <a:t>Patry</a:t>
            </a:r>
            <a:r>
              <a:rPr lang="de-DE" sz="1600" dirty="0"/>
              <a:t> 1993) und Intelligenz /Sozialverhalten / Integration (Bastian / </a:t>
            </a:r>
            <a:r>
              <a:rPr lang="de-DE" sz="1600" dirty="0" err="1"/>
              <a:t>Kormann</a:t>
            </a:r>
            <a:r>
              <a:rPr lang="de-DE" sz="1600" dirty="0"/>
              <a:t> 2002) in ihrer Signifikanz umstritten; außerdem wenig Angaben über die Durchführung des Unterrichts in beiden Studien</a:t>
            </a:r>
          </a:p>
          <a:p>
            <a:pPr marL="901700" lvl="1" indent="-444500" algn="l">
              <a:spcBef>
                <a:spcPct val="50000"/>
              </a:spcBef>
              <a:buFontTx/>
              <a:buChar char="•"/>
            </a:pPr>
            <a:r>
              <a:rPr lang="de-DE" sz="1600" dirty="0"/>
              <a:t>„Hessisches Modell“: Kooperation von allgemeinbildender Schule und Musikschule (Bähr / Jank / Schwab 2001) </a:t>
            </a:r>
          </a:p>
          <a:p>
            <a:pPr marL="901700" lvl="1" indent="-444500" algn="l">
              <a:spcBef>
                <a:spcPct val="50000"/>
              </a:spcBef>
              <a:buFontTx/>
              <a:buChar char="•"/>
            </a:pPr>
            <a:r>
              <a:rPr lang="de-DE" sz="1600" dirty="0"/>
              <a:t>Vermuteter Zusammenhang von Klassenmusizieren und Motivation (Pilotstudie Hochschule Luzern 2011): drei KM-Klassen (Bläser-, Streicher- und Perkussionsklasse), insgesamt 64 Kinder der vierten Primarstufe</a:t>
            </a:r>
          </a:p>
        </p:txBody>
      </p:sp>
    </p:spTree>
    <p:extLst>
      <p:ext uri="{BB962C8B-B14F-4D97-AF65-F5344CB8AC3E}">
        <p14:creationId xmlns:p14="http://schemas.microsoft.com/office/powerpoint/2010/main" val="1677485099"/>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1203325" y="22113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5" name="Rechteck 4"/>
          <p:cNvSpPr/>
          <p:nvPr/>
        </p:nvSpPr>
        <p:spPr>
          <a:xfrm>
            <a:off x="517525" y="1480998"/>
            <a:ext cx="8686800" cy="810478"/>
          </a:xfrm>
          <a:prstGeom prst="rect">
            <a:avLst/>
          </a:prstGeom>
        </p:spPr>
        <p:txBody>
          <a:bodyPr wrap="square">
            <a:spAutoFit/>
          </a:bodyPr>
          <a:lstStyle/>
          <a:p>
            <a:pPr algn="l"/>
            <a:r>
              <a:rPr lang="de-DE" sz="2800" baseline="30000" dirty="0"/>
              <a:t>Zusammenfassung der Ergebnisse der Studie zum „Hessischen Modell“</a:t>
            </a:r>
            <a:br>
              <a:rPr lang="de-DE" sz="2800" baseline="30000" dirty="0"/>
            </a:br>
            <a:r>
              <a:rPr lang="de-DE" sz="2800" baseline="30000" dirty="0"/>
              <a:t>nach  Bähr / Jank / Schwab 2001</a:t>
            </a:r>
            <a:r>
              <a:rPr lang="de-DE" sz="2800" dirty="0"/>
              <a:t> </a:t>
            </a:r>
            <a:r>
              <a:rPr lang="de-DE" sz="2800" baseline="30000" dirty="0"/>
              <a:t>(</a:t>
            </a:r>
            <a:r>
              <a:rPr lang="de-DE" sz="2800" baseline="30000" dirty="0" err="1"/>
              <a:t>Cerachowitz</a:t>
            </a:r>
            <a:r>
              <a:rPr lang="de-DE" sz="2800" baseline="30000" dirty="0"/>
              <a:t> 2012, 94)</a:t>
            </a:r>
            <a:endParaRPr lang="de-DE" sz="2800" dirty="0"/>
          </a:p>
        </p:txBody>
      </p:sp>
      <p:sp>
        <p:nvSpPr>
          <p:cNvPr id="9" name="Rectangle 4"/>
          <p:cNvSpPr txBox="1">
            <a:spLocks noChangeArrowheads="1"/>
          </p:cNvSpPr>
          <p:nvPr/>
        </p:nvSpPr>
        <p:spPr bwMode="auto">
          <a:xfrm>
            <a:off x="517525" y="22225"/>
            <a:ext cx="8105775"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Book Antiqua" pitchFamily="18" charset="0"/>
              </a:defRPr>
            </a:lvl2pPr>
            <a:lvl3pPr algn="ctr" rtl="0" eaLnBrk="0" fontAlgn="base" hangingPunct="0">
              <a:spcBef>
                <a:spcPct val="0"/>
              </a:spcBef>
              <a:spcAft>
                <a:spcPct val="0"/>
              </a:spcAft>
              <a:defRPr sz="4400">
                <a:solidFill>
                  <a:schemeClr val="tx2"/>
                </a:solidFill>
                <a:latin typeface="Book Antiqua" pitchFamily="18" charset="0"/>
              </a:defRPr>
            </a:lvl3pPr>
            <a:lvl4pPr algn="ctr" rtl="0" eaLnBrk="0" fontAlgn="base" hangingPunct="0">
              <a:spcBef>
                <a:spcPct val="0"/>
              </a:spcBef>
              <a:spcAft>
                <a:spcPct val="0"/>
              </a:spcAft>
              <a:defRPr sz="4400">
                <a:solidFill>
                  <a:schemeClr val="tx2"/>
                </a:solidFill>
                <a:latin typeface="Book Antiqua" pitchFamily="18" charset="0"/>
              </a:defRPr>
            </a:lvl4pPr>
            <a:lvl5pPr algn="ctr" rtl="0" eaLnBrk="0" fontAlgn="base" hangingPunct="0">
              <a:spcBef>
                <a:spcPct val="0"/>
              </a:spcBef>
              <a:spcAft>
                <a:spcPct val="0"/>
              </a:spcAft>
              <a:defRPr sz="4400">
                <a:solidFill>
                  <a:schemeClr val="tx2"/>
                </a:solidFill>
                <a:latin typeface="Book Antiqua" pitchFamily="18" charset="0"/>
              </a:defRPr>
            </a:lvl5pPr>
            <a:lvl6pPr marL="457200" algn="ctr" rtl="0" eaLnBrk="0" fontAlgn="base" hangingPunct="0">
              <a:spcBef>
                <a:spcPct val="0"/>
              </a:spcBef>
              <a:spcAft>
                <a:spcPct val="0"/>
              </a:spcAft>
              <a:defRPr sz="4400">
                <a:solidFill>
                  <a:schemeClr val="tx2"/>
                </a:solidFill>
                <a:latin typeface="Book Antiqua" pitchFamily="18" charset="0"/>
              </a:defRPr>
            </a:lvl6pPr>
            <a:lvl7pPr marL="914400" algn="ctr" rtl="0" eaLnBrk="0" fontAlgn="base" hangingPunct="0">
              <a:spcBef>
                <a:spcPct val="0"/>
              </a:spcBef>
              <a:spcAft>
                <a:spcPct val="0"/>
              </a:spcAft>
              <a:defRPr sz="4400">
                <a:solidFill>
                  <a:schemeClr val="tx2"/>
                </a:solidFill>
                <a:latin typeface="Book Antiqua" pitchFamily="18" charset="0"/>
              </a:defRPr>
            </a:lvl7pPr>
            <a:lvl8pPr marL="1371600" algn="ctr" rtl="0" eaLnBrk="0" fontAlgn="base" hangingPunct="0">
              <a:spcBef>
                <a:spcPct val="0"/>
              </a:spcBef>
              <a:spcAft>
                <a:spcPct val="0"/>
              </a:spcAft>
              <a:defRPr sz="4400">
                <a:solidFill>
                  <a:schemeClr val="tx2"/>
                </a:solidFill>
                <a:latin typeface="Book Antiqua" pitchFamily="18" charset="0"/>
              </a:defRPr>
            </a:lvl8pPr>
            <a:lvl9pPr marL="1828800" algn="ctr" rtl="0" eaLnBrk="0" fontAlgn="base" hangingPunct="0">
              <a:spcBef>
                <a:spcPct val="0"/>
              </a:spcBef>
              <a:spcAft>
                <a:spcPct val="0"/>
              </a:spcAft>
              <a:defRPr sz="4400">
                <a:solidFill>
                  <a:schemeClr val="tx2"/>
                </a:solidFill>
                <a:latin typeface="Book Antiqua" pitchFamily="18" charset="0"/>
              </a:defRPr>
            </a:lvl9pPr>
          </a:lstStyle>
          <a:p>
            <a:pPr algn="l"/>
            <a:r>
              <a:rPr lang="de-DE" altLang="ko-KR" sz="3200" dirty="0">
                <a:solidFill>
                  <a:schemeClr val="bg2"/>
                </a:solidFill>
                <a:latin typeface="Arial" charset="0"/>
                <a:ea typeface="굴림" charset="-127"/>
              </a:rPr>
              <a:t>2a. Bisherige Forschungsergebnisse (2)</a:t>
            </a:r>
          </a:p>
        </p:txBody>
      </p:sp>
      <p:pic>
        <p:nvPicPr>
          <p:cNvPr id="3" name="Bild 2"/>
          <p:cNvPicPr>
            <a:picLocks noChangeAspect="1"/>
          </p:cNvPicPr>
          <p:nvPr/>
        </p:nvPicPr>
        <p:blipFill>
          <a:blip r:embed="rId3"/>
          <a:stretch>
            <a:fillRect/>
          </a:stretch>
        </p:blipFill>
        <p:spPr>
          <a:xfrm>
            <a:off x="393700" y="2592388"/>
            <a:ext cx="8343900" cy="3827962"/>
          </a:xfrm>
          <a:prstGeom prst="rect">
            <a:avLst/>
          </a:prstGeom>
        </p:spPr>
      </p:pic>
    </p:spTree>
    <p:extLst>
      <p:ext uri="{BB962C8B-B14F-4D97-AF65-F5344CB8AC3E}">
        <p14:creationId xmlns:p14="http://schemas.microsoft.com/office/powerpoint/2010/main" val="3543679962"/>
      </p:ext>
    </p:extLst>
  </p:cSld>
  <p:clrMapOvr>
    <a:masterClrMapping/>
  </p:clrMapOvr>
  <p:transition spd="med">
    <p:zoom/>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1203325" y="22113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pic>
        <p:nvPicPr>
          <p:cNvPr id="2" name="Bild 1"/>
          <p:cNvPicPr>
            <a:picLocks noChangeAspect="1"/>
          </p:cNvPicPr>
          <p:nvPr/>
        </p:nvPicPr>
        <p:blipFill>
          <a:blip r:embed="rId3"/>
          <a:stretch>
            <a:fillRect/>
          </a:stretch>
        </p:blipFill>
        <p:spPr>
          <a:xfrm>
            <a:off x="152400" y="2070100"/>
            <a:ext cx="8826500" cy="2717800"/>
          </a:xfrm>
          <a:prstGeom prst="rect">
            <a:avLst/>
          </a:prstGeom>
        </p:spPr>
      </p:pic>
      <p:sp>
        <p:nvSpPr>
          <p:cNvPr id="7" name="Textfeld 6"/>
          <p:cNvSpPr txBox="1"/>
          <p:nvPr/>
        </p:nvSpPr>
        <p:spPr>
          <a:xfrm>
            <a:off x="177800" y="1441270"/>
            <a:ext cx="3387541" cy="400110"/>
          </a:xfrm>
          <a:prstGeom prst="rect">
            <a:avLst/>
          </a:prstGeom>
          <a:noFill/>
        </p:spPr>
        <p:txBody>
          <a:bodyPr wrap="none" rtlCol="0">
            <a:spAutoFit/>
          </a:bodyPr>
          <a:lstStyle/>
          <a:p>
            <a:pPr marL="0" lvl="1" algn="l"/>
            <a:r>
              <a:rPr lang="de-DE" dirty="0"/>
              <a:t>Bachmayer/Peter (2011, 31)</a:t>
            </a:r>
          </a:p>
        </p:txBody>
      </p:sp>
      <p:sp>
        <p:nvSpPr>
          <p:cNvPr id="9" name="Rectangle 4"/>
          <p:cNvSpPr>
            <a:spLocks noGrp="1" noChangeArrowheads="1"/>
          </p:cNvSpPr>
          <p:nvPr>
            <p:ph type="title"/>
          </p:nvPr>
        </p:nvSpPr>
        <p:spPr>
          <a:xfrm>
            <a:off x="517525" y="22225"/>
            <a:ext cx="8105775" cy="1143000"/>
          </a:xfrm>
          <a:noFill/>
        </p:spPr>
        <p:txBody>
          <a:bodyPr/>
          <a:lstStyle/>
          <a:p>
            <a:pPr algn="l"/>
            <a:r>
              <a:rPr lang="de-DE" altLang="ko-KR" sz="3200" dirty="0">
                <a:solidFill>
                  <a:schemeClr val="bg2"/>
                </a:solidFill>
                <a:latin typeface="Arial" charset="0"/>
                <a:ea typeface="굴림" charset="-127"/>
              </a:rPr>
              <a:t>2a. Bisherige Forschungsergebnisse (3)</a:t>
            </a:r>
          </a:p>
        </p:txBody>
      </p:sp>
    </p:spTree>
    <p:extLst>
      <p:ext uri="{BB962C8B-B14F-4D97-AF65-F5344CB8AC3E}">
        <p14:creationId xmlns:p14="http://schemas.microsoft.com/office/powerpoint/2010/main" val="746372999"/>
      </p:ext>
    </p:extLst>
  </p:cSld>
  <p:clrMapOvr>
    <a:masterClrMapping/>
  </p:clrMapOvr>
  <p:transition spd="med">
    <p:zoom/>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1203325" y="22113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7" name="Textfeld 6"/>
          <p:cNvSpPr txBox="1"/>
          <p:nvPr/>
        </p:nvSpPr>
        <p:spPr>
          <a:xfrm>
            <a:off x="901700" y="1485540"/>
            <a:ext cx="5929177" cy="400110"/>
          </a:xfrm>
          <a:prstGeom prst="rect">
            <a:avLst/>
          </a:prstGeom>
          <a:noFill/>
        </p:spPr>
        <p:txBody>
          <a:bodyPr wrap="none" rtlCol="0">
            <a:spAutoFit/>
          </a:bodyPr>
          <a:lstStyle/>
          <a:p>
            <a:r>
              <a:rPr lang="de-DE" dirty="0"/>
              <a:t>Modell des Flow-Erlebens (</a:t>
            </a:r>
            <a:r>
              <a:rPr lang="de-DE" dirty="0" err="1"/>
              <a:t>Csikszentmihalyi</a:t>
            </a:r>
            <a:r>
              <a:rPr lang="de-DE" dirty="0"/>
              <a:t> 2010)</a:t>
            </a:r>
          </a:p>
        </p:txBody>
      </p:sp>
      <p:pic>
        <p:nvPicPr>
          <p:cNvPr id="8" name="Bild 7"/>
          <p:cNvPicPr/>
          <p:nvPr/>
        </p:nvPicPr>
        <p:blipFill>
          <a:blip r:embed="rId3">
            <a:extLst>
              <a:ext uri="{28A0092B-C50C-407E-A947-70E740481C1C}">
                <a14:useLocalDpi xmlns:a14="http://schemas.microsoft.com/office/drawing/2010/main" val="0"/>
              </a:ext>
            </a:extLst>
          </a:blip>
          <a:srcRect/>
          <a:stretch>
            <a:fillRect/>
          </a:stretch>
        </p:blipFill>
        <p:spPr bwMode="auto">
          <a:xfrm>
            <a:off x="901700" y="2211388"/>
            <a:ext cx="5524500" cy="4329112"/>
          </a:xfrm>
          <a:prstGeom prst="rect">
            <a:avLst/>
          </a:prstGeom>
          <a:noFill/>
          <a:ln>
            <a:noFill/>
          </a:ln>
        </p:spPr>
      </p:pic>
      <p:sp>
        <p:nvSpPr>
          <p:cNvPr id="9" name="Rectangle 4"/>
          <p:cNvSpPr>
            <a:spLocks noGrp="1" noChangeArrowheads="1"/>
          </p:cNvSpPr>
          <p:nvPr>
            <p:ph type="title"/>
          </p:nvPr>
        </p:nvSpPr>
        <p:spPr>
          <a:xfrm>
            <a:off x="517525" y="22225"/>
            <a:ext cx="8105775" cy="1143000"/>
          </a:xfrm>
          <a:noFill/>
        </p:spPr>
        <p:txBody>
          <a:bodyPr/>
          <a:lstStyle/>
          <a:p>
            <a:pPr algn="l"/>
            <a:r>
              <a:rPr lang="de-DE" altLang="ko-KR" sz="3200" dirty="0">
                <a:solidFill>
                  <a:schemeClr val="bg2"/>
                </a:solidFill>
                <a:latin typeface="Arial" charset="0"/>
                <a:ea typeface="굴림" charset="-127"/>
              </a:rPr>
              <a:t>2a. Bisherige Forschungsergebnisse (4)</a:t>
            </a:r>
          </a:p>
        </p:txBody>
      </p:sp>
    </p:spTree>
    <p:extLst>
      <p:ext uri="{BB962C8B-B14F-4D97-AF65-F5344CB8AC3E}">
        <p14:creationId xmlns:p14="http://schemas.microsoft.com/office/powerpoint/2010/main" val="1495244472"/>
      </p:ext>
    </p:extLst>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1203325" y="22113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pic>
        <p:nvPicPr>
          <p:cNvPr id="2" name="Bild 1"/>
          <p:cNvPicPr>
            <a:picLocks noChangeAspect="1"/>
          </p:cNvPicPr>
          <p:nvPr/>
        </p:nvPicPr>
        <p:blipFill>
          <a:blip r:embed="rId3"/>
          <a:stretch>
            <a:fillRect/>
          </a:stretch>
        </p:blipFill>
        <p:spPr>
          <a:xfrm>
            <a:off x="829086" y="2032000"/>
            <a:ext cx="6879814" cy="4089400"/>
          </a:xfrm>
          <a:prstGeom prst="rect">
            <a:avLst/>
          </a:prstGeom>
        </p:spPr>
      </p:pic>
      <p:sp>
        <p:nvSpPr>
          <p:cNvPr id="7" name="Textfeld 6"/>
          <p:cNvSpPr txBox="1"/>
          <p:nvPr/>
        </p:nvSpPr>
        <p:spPr>
          <a:xfrm>
            <a:off x="829086" y="1320680"/>
            <a:ext cx="3387541" cy="400110"/>
          </a:xfrm>
          <a:prstGeom prst="rect">
            <a:avLst/>
          </a:prstGeom>
          <a:noFill/>
        </p:spPr>
        <p:txBody>
          <a:bodyPr wrap="none" rtlCol="0">
            <a:spAutoFit/>
          </a:bodyPr>
          <a:lstStyle/>
          <a:p>
            <a:pPr marL="0" lvl="1" algn="l"/>
            <a:r>
              <a:rPr lang="de-DE" dirty="0"/>
              <a:t>Bachmayer/Peter (2011, 31)</a:t>
            </a:r>
          </a:p>
        </p:txBody>
      </p:sp>
      <p:sp>
        <p:nvSpPr>
          <p:cNvPr id="10" name="Rectangle 4"/>
          <p:cNvSpPr>
            <a:spLocks noGrp="1" noChangeArrowheads="1"/>
          </p:cNvSpPr>
          <p:nvPr>
            <p:ph type="title"/>
          </p:nvPr>
        </p:nvSpPr>
        <p:spPr>
          <a:xfrm>
            <a:off x="517525" y="22225"/>
            <a:ext cx="8105775" cy="1143000"/>
          </a:xfrm>
          <a:noFill/>
        </p:spPr>
        <p:txBody>
          <a:bodyPr/>
          <a:lstStyle/>
          <a:p>
            <a:pPr algn="l"/>
            <a:r>
              <a:rPr lang="de-DE" altLang="ko-KR" sz="3200" dirty="0">
                <a:solidFill>
                  <a:schemeClr val="bg2"/>
                </a:solidFill>
                <a:latin typeface="Arial" charset="0"/>
                <a:ea typeface="굴림" charset="-127"/>
              </a:rPr>
              <a:t>2a. Bisherige Forschungsergebnisse (5)</a:t>
            </a:r>
          </a:p>
        </p:txBody>
      </p:sp>
    </p:spTree>
    <p:extLst>
      <p:ext uri="{BB962C8B-B14F-4D97-AF65-F5344CB8AC3E}">
        <p14:creationId xmlns:p14="http://schemas.microsoft.com/office/powerpoint/2010/main" val="2830992705"/>
      </p:ext>
    </p:extLst>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1203325" y="22113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7" name="Textfeld 6"/>
          <p:cNvSpPr txBox="1"/>
          <p:nvPr/>
        </p:nvSpPr>
        <p:spPr>
          <a:xfrm>
            <a:off x="829086" y="1320680"/>
            <a:ext cx="3387541" cy="400110"/>
          </a:xfrm>
          <a:prstGeom prst="rect">
            <a:avLst/>
          </a:prstGeom>
          <a:noFill/>
        </p:spPr>
        <p:txBody>
          <a:bodyPr wrap="none" rtlCol="0">
            <a:spAutoFit/>
          </a:bodyPr>
          <a:lstStyle/>
          <a:p>
            <a:pPr marL="0" lvl="1" algn="l"/>
            <a:r>
              <a:rPr lang="de-DE" dirty="0"/>
              <a:t>Bachmayer/Peter (2011, 18)</a:t>
            </a:r>
          </a:p>
        </p:txBody>
      </p:sp>
      <p:pic>
        <p:nvPicPr>
          <p:cNvPr id="3" name="Bild 2"/>
          <p:cNvPicPr>
            <a:picLocks noChangeAspect="1"/>
          </p:cNvPicPr>
          <p:nvPr/>
        </p:nvPicPr>
        <p:blipFill>
          <a:blip r:embed="rId3"/>
          <a:stretch>
            <a:fillRect/>
          </a:stretch>
        </p:blipFill>
        <p:spPr>
          <a:xfrm>
            <a:off x="355600" y="2057400"/>
            <a:ext cx="8432800" cy="2070100"/>
          </a:xfrm>
          <a:prstGeom prst="rect">
            <a:avLst/>
          </a:prstGeom>
        </p:spPr>
      </p:pic>
      <p:sp>
        <p:nvSpPr>
          <p:cNvPr id="9" name="Rectangle 4"/>
          <p:cNvSpPr>
            <a:spLocks noGrp="1" noChangeArrowheads="1"/>
          </p:cNvSpPr>
          <p:nvPr>
            <p:ph type="title"/>
          </p:nvPr>
        </p:nvSpPr>
        <p:spPr>
          <a:xfrm>
            <a:off x="517525" y="22225"/>
            <a:ext cx="8105775" cy="1143000"/>
          </a:xfrm>
          <a:noFill/>
        </p:spPr>
        <p:txBody>
          <a:bodyPr/>
          <a:lstStyle/>
          <a:p>
            <a:pPr algn="l"/>
            <a:r>
              <a:rPr lang="de-DE" altLang="ko-KR" sz="3200" dirty="0">
                <a:solidFill>
                  <a:schemeClr val="bg2"/>
                </a:solidFill>
                <a:latin typeface="Arial" charset="0"/>
                <a:ea typeface="굴림" charset="-127"/>
              </a:rPr>
              <a:t>2a. Bisherige Forschungsergebnisse (6)</a:t>
            </a:r>
          </a:p>
        </p:txBody>
      </p:sp>
    </p:spTree>
    <p:extLst>
      <p:ext uri="{BB962C8B-B14F-4D97-AF65-F5344CB8AC3E}">
        <p14:creationId xmlns:p14="http://schemas.microsoft.com/office/powerpoint/2010/main" val="687864396"/>
      </p:ext>
    </p:extLst>
  </p:cSld>
  <p:clrMapOvr>
    <a:masterClrMapping/>
  </p:clrMapOvr>
  <p:transition spd="med">
    <p:zoom/>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1203325" y="22113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7" name="Textfeld 6"/>
          <p:cNvSpPr txBox="1"/>
          <p:nvPr/>
        </p:nvSpPr>
        <p:spPr>
          <a:xfrm>
            <a:off x="314324" y="3162180"/>
            <a:ext cx="3546476" cy="400110"/>
          </a:xfrm>
          <a:prstGeom prst="rect">
            <a:avLst/>
          </a:prstGeom>
          <a:noFill/>
        </p:spPr>
        <p:txBody>
          <a:bodyPr wrap="square" rtlCol="0">
            <a:spAutoFit/>
          </a:bodyPr>
          <a:lstStyle/>
          <a:p>
            <a:pPr marL="0" lvl="1" algn="l"/>
            <a:r>
              <a:rPr lang="de-DE" dirty="0"/>
              <a:t>Bachmayer/Peter (2011, 104)</a:t>
            </a:r>
          </a:p>
        </p:txBody>
      </p:sp>
      <p:pic>
        <p:nvPicPr>
          <p:cNvPr id="2" name="Bild 1"/>
          <p:cNvPicPr>
            <a:picLocks noChangeAspect="1"/>
          </p:cNvPicPr>
          <p:nvPr/>
        </p:nvPicPr>
        <p:blipFill>
          <a:blip r:embed="rId3"/>
          <a:stretch>
            <a:fillRect/>
          </a:stretch>
        </p:blipFill>
        <p:spPr>
          <a:xfrm>
            <a:off x="4000500" y="1219200"/>
            <a:ext cx="4946912" cy="5594172"/>
          </a:xfrm>
          <a:prstGeom prst="rect">
            <a:avLst/>
          </a:prstGeom>
        </p:spPr>
      </p:pic>
      <p:sp>
        <p:nvSpPr>
          <p:cNvPr id="9" name="Rectangle 4"/>
          <p:cNvSpPr>
            <a:spLocks noGrp="1" noChangeArrowheads="1"/>
          </p:cNvSpPr>
          <p:nvPr>
            <p:ph type="title"/>
          </p:nvPr>
        </p:nvSpPr>
        <p:spPr>
          <a:xfrm>
            <a:off x="517525" y="22225"/>
            <a:ext cx="8105775" cy="1143000"/>
          </a:xfrm>
          <a:noFill/>
        </p:spPr>
        <p:txBody>
          <a:bodyPr/>
          <a:lstStyle/>
          <a:p>
            <a:pPr algn="l"/>
            <a:r>
              <a:rPr lang="de-DE" altLang="ko-KR" sz="3200" dirty="0">
                <a:solidFill>
                  <a:schemeClr val="bg2"/>
                </a:solidFill>
                <a:latin typeface="Arial" charset="0"/>
                <a:ea typeface="굴림" charset="-127"/>
              </a:rPr>
              <a:t>2a. Bisherige Forschungsergebnisse (7)</a:t>
            </a:r>
          </a:p>
        </p:txBody>
      </p:sp>
    </p:spTree>
    <p:extLst>
      <p:ext uri="{BB962C8B-B14F-4D97-AF65-F5344CB8AC3E}">
        <p14:creationId xmlns:p14="http://schemas.microsoft.com/office/powerpoint/2010/main" val="1970547812"/>
      </p:ext>
    </p:extLst>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1203325" y="22113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3" name="Textfeld 2"/>
          <p:cNvSpPr txBox="1"/>
          <p:nvPr/>
        </p:nvSpPr>
        <p:spPr>
          <a:xfrm>
            <a:off x="553154" y="1314390"/>
            <a:ext cx="3387541" cy="400110"/>
          </a:xfrm>
          <a:prstGeom prst="rect">
            <a:avLst/>
          </a:prstGeom>
          <a:noFill/>
        </p:spPr>
        <p:txBody>
          <a:bodyPr wrap="none" rtlCol="0">
            <a:spAutoFit/>
          </a:bodyPr>
          <a:lstStyle/>
          <a:p>
            <a:pPr marL="0" lvl="1" algn="l"/>
            <a:r>
              <a:rPr lang="de-DE" dirty="0"/>
              <a:t>Bachmayer/Peter (2011, 68)</a:t>
            </a:r>
          </a:p>
        </p:txBody>
      </p:sp>
      <p:pic>
        <p:nvPicPr>
          <p:cNvPr id="2" name="Bild 1"/>
          <p:cNvPicPr>
            <a:picLocks noChangeAspect="1"/>
          </p:cNvPicPr>
          <p:nvPr/>
        </p:nvPicPr>
        <p:blipFill>
          <a:blip r:embed="rId3"/>
          <a:stretch>
            <a:fillRect/>
          </a:stretch>
        </p:blipFill>
        <p:spPr>
          <a:xfrm>
            <a:off x="598947" y="1943100"/>
            <a:ext cx="7747207" cy="4719452"/>
          </a:xfrm>
          <a:prstGeom prst="rect">
            <a:avLst/>
          </a:prstGeom>
        </p:spPr>
      </p:pic>
      <p:sp>
        <p:nvSpPr>
          <p:cNvPr id="4" name="Textfeld 3"/>
          <p:cNvSpPr txBox="1"/>
          <p:nvPr/>
        </p:nvSpPr>
        <p:spPr>
          <a:xfrm>
            <a:off x="5654817" y="1339670"/>
            <a:ext cx="2691337" cy="461665"/>
          </a:xfrm>
          <a:prstGeom prst="rect">
            <a:avLst/>
          </a:prstGeom>
          <a:noFill/>
        </p:spPr>
        <p:txBody>
          <a:bodyPr wrap="none" rtlCol="0">
            <a:spAutoFit/>
          </a:bodyPr>
          <a:lstStyle/>
          <a:p>
            <a:pPr algn="l"/>
            <a:r>
              <a:rPr lang="de-DE" sz="1200" dirty="0"/>
              <a:t>AV = aufgebendes Verfahren</a:t>
            </a:r>
          </a:p>
          <a:p>
            <a:pPr algn="l"/>
            <a:r>
              <a:rPr lang="de-DE" sz="1200" dirty="0"/>
              <a:t>EV = </a:t>
            </a:r>
            <a:r>
              <a:rPr lang="de-DE" sz="1200" dirty="0" err="1"/>
              <a:t>entdeckenlassendes</a:t>
            </a:r>
            <a:r>
              <a:rPr lang="de-DE" sz="1200" dirty="0"/>
              <a:t> Verfahren</a:t>
            </a:r>
          </a:p>
        </p:txBody>
      </p:sp>
      <p:sp>
        <p:nvSpPr>
          <p:cNvPr id="9" name="Rectangle 4"/>
          <p:cNvSpPr>
            <a:spLocks noGrp="1" noChangeArrowheads="1"/>
          </p:cNvSpPr>
          <p:nvPr>
            <p:ph type="title"/>
          </p:nvPr>
        </p:nvSpPr>
        <p:spPr>
          <a:xfrm>
            <a:off x="517525" y="22225"/>
            <a:ext cx="8105775" cy="1143000"/>
          </a:xfrm>
          <a:noFill/>
        </p:spPr>
        <p:txBody>
          <a:bodyPr/>
          <a:lstStyle/>
          <a:p>
            <a:pPr algn="l"/>
            <a:r>
              <a:rPr lang="de-DE" altLang="ko-KR" sz="3200" dirty="0">
                <a:solidFill>
                  <a:schemeClr val="bg2"/>
                </a:solidFill>
                <a:latin typeface="Arial" charset="0"/>
                <a:ea typeface="굴림" charset="-127"/>
              </a:rPr>
              <a:t>2a. Bisherige Forschungsergebnisse (8)</a:t>
            </a:r>
          </a:p>
        </p:txBody>
      </p:sp>
    </p:spTree>
    <p:extLst>
      <p:ext uri="{BB962C8B-B14F-4D97-AF65-F5344CB8AC3E}">
        <p14:creationId xmlns:p14="http://schemas.microsoft.com/office/powerpoint/2010/main" val="555893275"/>
      </p:ext>
    </p:extLst>
  </p:cSld>
  <p:clrMapOvr>
    <a:masterClrMapping/>
  </p:clrMapOvr>
  <p:transition spd="med">
    <p:zoom/>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4" y="1366829"/>
            <a:ext cx="7889875"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de-DE" altLang="ko-KR" dirty="0">
                <a:ea typeface="굴림" charset="-127"/>
              </a:rPr>
              <a:t>Desiderate an die aktuelle Forschung </a:t>
            </a:r>
            <a:r>
              <a:rPr lang="de-DE" altLang="ko-KR" dirty="0"/>
              <a:t>(z.B. </a:t>
            </a:r>
            <a:r>
              <a:rPr lang="de-DE" dirty="0"/>
              <a:t>Altenmüller 2006):</a:t>
            </a:r>
            <a:endParaRPr lang="de-DE" dirty="0">
              <a:ea typeface="굴림" charset="-127"/>
            </a:endParaRPr>
          </a:p>
          <a:p>
            <a:pPr algn="l"/>
            <a:endParaRPr lang="de-DE" altLang="ko-KR" dirty="0">
              <a:ea typeface="굴림" charset="-127"/>
            </a:endParaRPr>
          </a:p>
        </p:txBody>
      </p:sp>
      <p:sp>
        <p:nvSpPr>
          <p:cNvPr id="4" name="Rechteck 3"/>
          <p:cNvSpPr/>
          <p:nvPr/>
        </p:nvSpPr>
        <p:spPr>
          <a:xfrm>
            <a:off x="130174" y="2227284"/>
            <a:ext cx="8493126" cy="5324535"/>
          </a:xfrm>
          <a:prstGeom prst="rect">
            <a:avLst/>
          </a:prstGeom>
        </p:spPr>
        <p:txBody>
          <a:bodyPr wrap="square">
            <a:spAutoFit/>
          </a:bodyPr>
          <a:lstStyle/>
          <a:p>
            <a:pPr marL="901700" lvl="1" indent="-444500" algn="l">
              <a:spcBef>
                <a:spcPct val="50000"/>
              </a:spcBef>
              <a:buFontTx/>
              <a:buChar char="•"/>
            </a:pPr>
            <a:r>
              <a:rPr lang="de-DE" dirty="0"/>
              <a:t>Untersuchung „weicher Kriterien“ wie Sozialverhalten, emotionale Wahrnehmung, Lebensqualität (siehe auch </a:t>
            </a:r>
            <a:r>
              <a:rPr lang="de-DE" dirty="0" err="1"/>
              <a:t>Spychiger</a:t>
            </a:r>
            <a:r>
              <a:rPr lang="de-DE" dirty="0"/>
              <a:t> 2006; </a:t>
            </a:r>
            <a:r>
              <a:rPr lang="de-DE" dirty="0" err="1"/>
              <a:t>Vitouch</a:t>
            </a:r>
            <a:r>
              <a:rPr lang="de-DE" dirty="0"/>
              <a:t> 2005)</a:t>
            </a:r>
          </a:p>
          <a:p>
            <a:pPr marL="901700" lvl="1" indent="-444500" algn="l">
              <a:spcBef>
                <a:spcPct val="50000"/>
              </a:spcBef>
              <a:buFontTx/>
              <a:buChar char="•"/>
            </a:pPr>
            <a:r>
              <a:rPr lang="de-DE" dirty="0"/>
              <a:t>Parameterkonstanz (z.B. Kontrollgruppe mit alternativem Treatment)</a:t>
            </a:r>
          </a:p>
          <a:p>
            <a:pPr marL="901700" lvl="1" indent="-444500" algn="l">
              <a:spcBef>
                <a:spcPct val="50000"/>
              </a:spcBef>
              <a:buFontTx/>
              <a:buChar char="•"/>
            </a:pPr>
            <a:r>
              <a:rPr lang="de-DE" dirty="0"/>
              <a:t>Langfristigkeit</a:t>
            </a:r>
          </a:p>
          <a:p>
            <a:pPr lvl="1" algn="l">
              <a:spcBef>
                <a:spcPct val="50000"/>
              </a:spcBef>
            </a:pPr>
            <a:endParaRPr lang="de-DE" dirty="0"/>
          </a:p>
          <a:p>
            <a:pPr lvl="1" algn="l">
              <a:spcBef>
                <a:spcPct val="50000"/>
              </a:spcBef>
            </a:pPr>
            <a:endParaRPr lang="de-DE" dirty="0"/>
          </a:p>
          <a:p>
            <a:pPr lvl="0" algn="l"/>
            <a:r>
              <a:rPr lang="de-DE" dirty="0"/>
              <a:t>  </a:t>
            </a:r>
          </a:p>
          <a:p>
            <a:pPr marL="901700" lvl="1" indent="-444500" algn="l">
              <a:spcBef>
                <a:spcPct val="50000"/>
              </a:spcBef>
              <a:buFontTx/>
              <a:buChar char="•"/>
            </a:pPr>
            <a:endParaRPr lang="de-DE" dirty="0"/>
          </a:p>
          <a:p>
            <a:pPr marL="901700" lvl="1" indent="-444500" algn="l">
              <a:spcBef>
                <a:spcPct val="50000"/>
              </a:spcBef>
              <a:buFontTx/>
              <a:buChar char="•"/>
            </a:pPr>
            <a:endParaRPr lang="de-DE" dirty="0"/>
          </a:p>
          <a:p>
            <a:pPr lvl="1" algn="l">
              <a:spcBef>
                <a:spcPct val="50000"/>
              </a:spcBef>
              <a:buFontTx/>
              <a:buChar char="•"/>
            </a:pPr>
            <a:endParaRPr lang="de-DE" altLang="de-DE" dirty="0"/>
          </a:p>
          <a:p>
            <a:pPr lvl="1" algn="l">
              <a:spcBef>
                <a:spcPct val="50000"/>
              </a:spcBef>
            </a:pPr>
            <a:endParaRPr lang="de-DE" altLang="de-DE" dirty="0"/>
          </a:p>
        </p:txBody>
      </p:sp>
      <p:sp>
        <p:nvSpPr>
          <p:cNvPr id="7" name="Rectangle 4"/>
          <p:cNvSpPr>
            <a:spLocks noGrp="1" noChangeArrowheads="1"/>
          </p:cNvSpPr>
          <p:nvPr>
            <p:ph type="title"/>
          </p:nvPr>
        </p:nvSpPr>
        <p:spPr>
          <a:xfrm>
            <a:off x="517525" y="22225"/>
            <a:ext cx="8105775" cy="1143000"/>
          </a:xfrm>
          <a:noFill/>
        </p:spPr>
        <p:txBody>
          <a:bodyPr/>
          <a:lstStyle/>
          <a:p>
            <a:pPr algn="l"/>
            <a:r>
              <a:rPr lang="de-DE" altLang="ko-KR" sz="3200" dirty="0">
                <a:solidFill>
                  <a:schemeClr val="bg2"/>
                </a:solidFill>
                <a:latin typeface="Arial" charset="0"/>
                <a:ea typeface="굴림" charset="-127"/>
              </a:rPr>
              <a:t>2a. Bisherige Forschungsergebnisse (9)</a:t>
            </a:r>
          </a:p>
        </p:txBody>
      </p:sp>
    </p:spTree>
    <p:extLst>
      <p:ext uri="{BB962C8B-B14F-4D97-AF65-F5344CB8AC3E}">
        <p14:creationId xmlns:p14="http://schemas.microsoft.com/office/powerpoint/2010/main" val="458040720"/>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0" indent="0">
              <a:spcBef>
                <a:spcPct val="50000"/>
              </a:spcBef>
            </a:pPr>
            <a:r>
              <a:rPr lang="de-DE" altLang="de-DE" sz="2000" dirty="0" err="1">
                <a:latin typeface="Arial" charset="0"/>
              </a:rPr>
              <a:t>Cerachowitz</a:t>
            </a:r>
            <a:r>
              <a:rPr lang="de-DE" altLang="de-DE" sz="2000" dirty="0">
                <a:latin typeface="Arial" charset="0"/>
              </a:rPr>
              <a:t> 2012 </a:t>
            </a:r>
            <a:r>
              <a:rPr lang="de-DE" sz="2000" dirty="0">
                <a:latin typeface="Arial" charset="0"/>
              </a:rPr>
              <a:t>(vgl. </a:t>
            </a:r>
            <a:r>
              <a:rPr lang="de-DE" sz="2000" dirty="0" err="1">
                <a:latin typeface="Arial" charset="0"/>
              </a:rPr>
              <a:t>Spychiger</a:t>
            </a:r>
            <a:r>
              <a:rPr lang="de-DE" sz="2000" dirty="0">
                <a:latin typeface="Arial" charset="0"/>
              </a:rPr>
              <a:t> 1997) </a:t>
            </a:r>
            <a:endParaRPr lang="de-DE" altLang="de-DE" sz="2000" dirty="0">
              <a:latin typeface="Arial" charset="0"/>
            </a:endParaRPr>
          </a:p>
        </p:txBody>
      </p:sp>
      <p:sp>
        <p:nvSpPr>
          <p:cNvPr id="2" name="Rechteck 1"/>
          <p:cNvSpPr/>
          <p:nvPr/>
        </p:nvSpPr>
        <p:spPr>
          <a:xfrm>
            <a:off x="517523" y="2207956"/>
            <a:ext cx="7788277" cy="3108542"/>
          </a:xfrm>
          <a:prstGeom prst="rect">
            <a:avLst/>
          </a:prstGeom>
        </p:spPr>
        <p:txBody>
          <a:bodyPr wrap="square">
            <a:spAutoFit/>
          </a:bodyPr>
          <a:lstStyle/>
          <a:p>
            <a:pPr algn="l"/>
            <a:r>
              <a:rPr lang="de-DE" sz="2800" baseline="30000" dirty="0"/>
              <a:t>„Begründungen für Musikunterricht, oder besser für den erweiterten Musikunterricht, die sich nicht aus der Besonderheit der Musik an sich heraus generieren, sondern aus Transfereffekten in andere Gebiete wie Sozialkompetenz und Intelligenzleistungen, bieten keine tragfähige Begründung für den Musikunterricht. Vielmehr laufen sie in Gefahr, den Musikunterricht beliebig im Fächerkanon der Schule werden zu lassen, da z.B. Sozialkompetenz auch im Sportunterricht gefördert werden kann. Das Wesentliche der Musik, einer durch nichts zu ersetzenden Kunst, geht dabei verloren.“ </a:t>
            </a:r>
            <a:br>
              <a:rPr lang="de-DE" sz="2800" baseline="30000" dirty="0"/>
            </a:br>
            <a:endParaRPr lang="de-DE" sz="2800" dirty="0"/>
          </a:p>
        </p:txBody>
      </p:sp>
      <p:sp>
        <p:nvSpPr>
          <p:cNvPr id="8" name="Rectangle 4"/>
          <p:cNvSpPr>
            <a:spLocks noGrp="1" noChangeArrowheads="1"/>
          </p:cNvSpPr>
          <p:nvPr>
            <p:ph type="title"/>
          </p:nvPr>
        </p:nvSpPr>
        <p:spPr>
          <a:xfrm>
            <a:off x="517525" y="22225"/>
            <a:ext cx="8105775" cy="1143000"/>
          </a:xfrm>
          <a:noFill/>
        </p:spPr>
        <p:txBody>
          <a:bodyPr/>
          <a:lstStyle/>
          <a:p>
            <a:pPr algn="l"/>
            <a:r>
              <a:rPr lang="de-DE" altLang="ko-KR" sz="3200" dirty="0">
                <a:solidFill>
                  <a:schemeClr val="bg2"/>
                </a:solidFill>
                <a:latin typeface="Arial" charset="0"/>
                <a:ea typeface="굴림" charset="-127"/>
              </a:rPr>
              <a:t>2a. Bisherige Forschungsergebnisse (10)</a:t>
            </a:r>
          </a:p>
        </p:txBody>
      </p:sp>
    </p:spTree>
    <p:extLst>
      <p:ext uri="{BB962C8B-B14F-4D97-AF65-F5344CB8AC3E}">
        <p14:creationId xmlns:p14="http://schemas.microsoft.com/office/powerpoint/2010/main" val="1096021960"/>
      </p:ext>
    </p:extLst>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77800" y="2032000"/>
            <a:ext cx="8864600" cy="1871663"/>
          </a:xfrm>
        </p:spPr>
        <p:txBody>
          <a:bodyPr/>
          <a:lstStyle/>
          <a:p>
            <a:pPr>
              <a:lnSpc>
                <a:spcPct val="120000"/>
              </a:lnSpc>
            </a:pPr>
            <a:r>
              <a:rPr lang="de-DE" sz="3200" dirty="0">
                <a:solidFill>
                  <a:schemeClr val="tx1"/>
                </a:solidFill>
                <a:latin typeface="Arial" charset="0"/>
                <a:ea typeface="굴림" pitchFamily="34" charset="-127"/>
              </a:rPr>
              <a:t>Empirische musikpädagogische Unterrichtsforschung – </a:t>
            </a:r>
            <a:br>
              <a:rPr lang="de-DE" sz="3200" dirty="0">
                <a:solidFill>
                  <a:schemeClr val="tx1"/>
                </a:solidFill>
                <a:latin typeface="Arial" charset="0"/>
                <a:ea typeface="굴림" pitchFamily="34" charset="-127"/>
              </a:rPr>
            </a:br>
            <a:r>
              <a:rPr lang="de-DE" sz="3200" dirty="0">
                <a:solidFill>
                  <a:schemeClr val="tx1"/>
                </a:solidFill>
                <a:latin typeface="Arial" charset="0"/>
                <a:ea typeface="굴림" pitchFamily="34" charset="-127"/>
              </a:rPr>
              <a:t>am Beispiel der Bandklasse</a:t>
            </a:r>
            <a:endParaRPr lang="de-DE" altLang="ko-KR" sz="3200" dirty="0">
              <a:solidFill>
                <a:schemeClr val="tx1"/>
              </a:solidFill>
              <a:latin typeface="Arial" charset="0"/>
              <a:ea typeface="굴림" pitchFamily="34" charset="-127"/>
            </a:endParaRPr>
          </a:p>
        </p:txBody>
      </p:sp>
      <p:sp>
        <p:nvSpPr>
          <p:cNvPr id="3075" name="Text Box 3"/>
          <p:cNvSpPr txBox="1">
            <a:spLocks noChangeArrowheads="1"/>
          </p:cNvSpPr>
          <p:nvPr/>
        </p:nvSpPr>
        <p:spPr bwMode="auto">
          <a:xfrm>
            <a:off x="609600" y="457200"/>
            <a:ext cx="7939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Monotype Sorts" pitchFamily="2" charset="2"/>
              <a:buChar char="l"/>
              <a:defRPr sz="3200">
                <a:solidFill>
                  <a:schemeClr val="tx1"/>
                </a:solidFill>
                <a:latin typeface="Arial" charset="0"/>
              </a:defRPr>
            </a:lvl1pPr>
            <a:lvl2pPr marL="742950" indent="-285750" algn="l">
              <a:spcBef>
                <a:spcPct val="20000"/>
              </a:spcBef>
              <a:buClr>
                <a:schemeClr val="folHlink"/>
              </a:buClr>
              <a:buSzPct val="100000"/>
              <a:buChar char="»"/>
              <a:defRPr sz="2800">
                <a:solidFill>
                  <a:schemeClr val="tx1"/>
                </a:solidFill>
                <a:latin typeface="Arial" charset="0"/>
              </a:defRPr>
            </a:lvl2pPr>
            <a:lvl3pPr marL="1143000" indent="-228600" algn="l">
              <a:spcBef>
                <a:spcPct val="20000"/>
              </a:spcBef>
              <a:buClr>
                <a:schemeClr val="tx1"/>
              </a:buClr>
              <a:buSzPct val="100000"/>
              <a:buChar char="–"/>
              <a:defRPr sz="2400">
                <a:solidFill>
                  <a:schemeClr val="tx1"/>
                </a:solidFill>
                <a:latin typeface="Arial" charset="0"/>
              </a:defRPr>
            </a:lvl3pPr>
            <a:lvl4pPr marL="1600200" indent="-228600" algn="l">
              <a:spcBef>
                <a:spcPct val="20000"/>
              </a:spcBef>
              <a:buClr>
                <a:schemeClr val="accent2"/>
              </a:buClr>
              <a:buSzPct val="65000"/>
              <a:buFont typeface="Monotype Sorts" pitchFamily="2" charset="2"/>
              <a:buChar char="l"/>
              <a:defRPr sz="2000">
                <a:solidFill>
                  <a:schemeClr val="tx1"/>
                </a:solidFill>
                <a:latin typeface="Arial" charset="0"/>
              </a:defRPr>
            </a:lvl4pPr>
            <a:lvl5pPr marL="2057400" indent="-228600" algn="l">
              <a:spcBef>
                <a:spcPct val="20000"/>
              </a:spcBef>
              <a:buClr>
                <a:schemeClr val="folHlink"/>
              </a:buClr>
              <a:buSzPct val="100000"/>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9pPr>
          </a:lstStyle>
          <a:p>
            <a:pPr algn="ctr">
              <a:spcBef>
                <a:spcPct val="0"/>
              </a:spcBef>
              <a:buClrTx/>
              <a:buSzTx/>
              <a:buFontTx/>
              <a:buNone/>
            </a:pPr>
            <a:r>
              <a:rPr lang="de-DE" altLang="ko-KR" sz="2400" dirty="0">
                <a:solidFill>
                  <a:schemeClr val="bg2"/>
                </a:solidFill>
                <a:ea typeface="굴림" pitchFamily="34" charset="-127"/>
              </a:rPr>
              <a:t>22. / 23.03.2018</a:t>
            </a:r>
          </a:p>
        </p:txBody>
      </p:sp>
      <p:sp>
        <p:nvSpPr>
          <p:cNvPr id="3076" name="Rectangle 4"/>
          <p:cNvSpPr>
            <a:spLocks noChangeArrowheads="1"/>
          </p:cNvSpPr>
          <p:nvPr/>
        </p:nvSpPr>
        <p:spPr bwMode="auto">
          <a:xfrm>
            <a:off x="4176713" y="317658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Monotype Sorts" pitchFamily="2" charset="2"/>
              <a:buChar char="l"/>
              <a:defRPr sz="3200">
                <a:solidFill>
                  <a:schemeClr val="tx1"/>
                </a:solidFill>
                <a:latin typeface="Arial" charset="0"/>
              </a:defRPr>
            </a:lvl1pPr>
            <a:lvl2pPr marL="742950" indent="-285750" algn="l">
              <a:spcBef>
                <a:spcPct val="20000"/>
              </a:spcBef>
              <a:buClr>
                <a:schemeClr val="folHlink"/>
              </a:buClr>
              <a:buSzPct val="100000"/>
              <a:buChar char="»"/>
              <a:defRPr sz="2800">
                <a:solidFill>
                  <a:schemeClr val="tx1"/>
                </a:solidFill>
                <a:latin typeface="Arial" charset="0"/>
              </a:defRPr>
            </a:lvl2pPr>
            <a:lvl3pPr marL="1143000" indent="-228600" algn="l">
              <a:spcBef>
                <a:spcPct val="20000"/>
              </a:spcBef>
              <a:buClr>
                <a:schemeClr val="tx1"/>
              </a:buClr>
              <a:buSzPct val="100000"/>
              <a:buChar char="–"/>
              <a:defRPr sz="2400">
                <a:solidFill>
                  <a:schemeClr val="tx1"/>
                </a:solidFill>
                <a:latin typeface="Arial" charset="0"/>
              </a:defRPr>
            </a:lvl3pPr>
            <a:lvl4pPr marL="1600200" indent="-228600" algn="l">
              <a:spcBef>
                <a:spcPct val="20000"/>
              </a:spcBef>
              <a:buClr>
                <a:schemeClr val="accent2"/>
              </a:buClr>
              <a:buSzPct val="65000"/>
              <a:buFont typeface="Monotype Sorts" pitchFamily="2" charset="2"/>
              <a:buChar char="l"/>
              <a:defRPr sz="2000">
                <a:solidFill>
                  <a:schemeClr val="tx1"/>
                </a:solidFill>
                <a:latin typeface="Arial" charset="0"/>
              </a:defRPr>
            </a:lvl4pPr>
            <a:lvl5pPr marL="2057400" indent="-228600" algn="l">
              <a:spcBef>
                <a:spcPct val="20000"/>
              </a:spcBef>
              <a:buClr>
                <a:schemeClr val="folHlink"/>
              </a:buClr>
              <a:buSzPct val="100000"/>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9pPr>
          </a:lstStyle>
          <a:p>
            <a:pPr algn="ctr">
              <a:spcBef>
                <a:spcPct val="0"/>
              </a:spcBef>
              <a:buClrTx/>
              <a:buSzTx/>
              <a:buFontTx/>
              <a:buNone/>
            </a:pPr>
            <a:endParaRPr lang="de-DE" altLang="de-DE" sz="2000" dirty="0"/>
          </a:p>
        </p:txBody>
      </p:sp>
      <p:sp>
        <p:nvSpPr>
          <p:cNvPr id="3077" name="Rectangle 5"/>
          <p:cNvSpPr>
            <a:spLocks noChangeArrowheads="1"/>
          </p:cNvSpPr>
          <p:nvPr/>
        </p:nvSpPr>
        <p:spPr bwMode="auto">
          <a:xfrm>
            <a:off x="4205288" y="31670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Monotype Sorts" pitchFamily="2" charset="2"/>
              <a:buChar char="l"/>
              <a:defRPr sz="3200">
                <a:solidFill>
                  <a:schemeClr val="tx1"/>
                </a:solidFill>
                <a:latin typeface="Arial" charset="0"/>
              </a:defRPr>
            </a:lvl1pPr>
            <a:lvl2pPr marL="742950" indent="-285750" algn="l">
              <a:spcBef>
                <a:spcPct val="20000"/>
              </a:spcBef>
              <a:buClr>
                <a:schemeClr val="folHlink"/>
              </a:buClr>
              <a:buSzPct val="100000"/>
              <a:buChar char="»"/>
              <a:defRPr sz="2800">
                <a:solidFill>
                  <a:schemeClr val="tx1"/>
                </a:solidFill>
                <a:latin typeface="Arial" charset="0"/>
              </a:defRPr>
            </a:lvl2pPr>
            <a:lvl3pPr marL="1143000" indent="-228600" algn="l">
              <a:spcBef>
                <a:spcPct val="20000"/>
              </a:spcBef>
              <a:buClr>
                <a:schemeClr val="tx1"/>
              </a:buClr>
              <a:buSzPct val="100000"/>
              <a:buChar char="–"/>
              <a:defRPr sz="2400">
                <a:solidFill>
                  <a:schemeClr val="tx1"/>
                </a:solidFill>
                <a:latin typeface="Arial" charset="0"/>
              </a:defRPr>
            </a:lvl3pPr>
            <a:lvl4pPr marL="1600200" indent="-228600" algn="l">
              <a:spcBef>
                <a:spcPct val="20000"/>
              </a:spcBef>
              <a:buClr>
                <a:schemeClr val="accent2"/>
              </a:buClr>
              <a:buSzPct val="65000"/>
              <a:buFont typeface="Monotype Sorts" pitchFamily="2" charset="2"/>
              <a:buChar char="l"/>
              <a:defRPr sz="2000">
                <a:solidFill>
                  <a:schemeClr val="tx1"/>
                </a:solidFill>
                <a:latin typeface="Arial" charset="0"/>
              </a:defRPr>
            </a:lvl4pPr>
            <a:lvl5pPr marL="2057400" indent="-228600" algn="l">
              <a:spcBef>
                <a:spcPct val="20000"/>
              </a:spcBef>
              <a:buClr>
                <a:schemeClr val="folHlink"/>
              </a:buClr>
              <a:buSzPct val="100000"/>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9pPr>
          </a:lstStyle>
          <a:p>
            <a:pPr algn="ctr">
              <a:spcBef>
                <a:spcPct val="0"/>
              </a:spcBef>
              <a:buClrTx/>
              <a:buSzTx/>
              <a:buFontTx/>
              <a:buNone/>
            </a:pPr>
            <a:endParaRPr lang="de-DE" altLang="de-DE" sz="2000" dirty="0"/>
          </a:p>
        </p:txBody>
      </p:sp>
      <p:sp>
        <p:nvSpPr>
          <p:cNvPr id="3078" name="Rectangle 6"/>
          <p:cNvSpPr>
            <a:spLocks noChangeArrowheads="1"/>
          </p:cNvSpPr>
          <p:nvPr/>
        </p:nvSpPr>
        <p:spPr bwMode="auto">
          <a:xfrm flipV="1">
            <a:off x="0" y="1447800"/>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75000"/>
              <a:buFont typeface="Monotype Sorts" pitchFamily="2" charset="2"/>
              <a:buChar char="l"/>
              <a:defRPr sz="3200">
                <a:solidFill>
                  <a:schemeClr val="tx1"/>
                </a:solidFill>
                <a:latin typeface="Arial" charset="0"/>
              </a:defRPr>
            </a:lvl1pPr>
            <a:lvl2pPr marL="742950" indent="-285750" algn="l">
              <a:spcBef>
                <a:spcPct val="20000"/>
              </a:spcBef>
              <a:buClr>
                <a:schemeClr val="folHlink"/>
              </a:buClr>
              <a:buSzPct val="100000"/>
              <a:buChar char="»"/>
              <a:defRPr sz="2800">
                <a:solidFill>
                  <a:schemeClr val="tx1"/>
                </a:solidFill>
                <a:latin typeface="Arial" charset="0"/>
              </a:defRPr>
            </a:lvl2pPr>
            <a:lvl3pPr marL="1143000" indent="-228600" algn="l">
              <a:spcBef>
                <a:spcPct val="20000"/>
              </a:spcBef>
              <a:buClr>
                <a:schemeClr val="tx1"/>
              </a:buClr>
              <a:buSzPct val="100000"/>
              <a:buChar char="–"/>
              <a:defRPr sz="2400">
                <a:solidFill>
                  <a:schemeClr val="tx1"/>
                </a:solidFill>
                <a:latin typeface="Arial" charset="0"/>
              </a:defRPr>
            </a:lvl3pPr>
            <a:lvl4pPr marL="1600200" indent="-228600" algn="l">
              <a:spcBef>
                <a:spcPct val="20000"/>
              </a:spcBef>
              <a:buClr>
                <a:schemeClr val="accent2"/>
              </a:buClr>
              <a:buSzPct val="65000"/>
              <a:buFont typeface="Monotype Sorts" pitchFamily="2" charset="2"/>
              <a:buChar char="l"/>
              <a:defRPr sz="2000">
                <a:solidFill>
                  <a:schemeClr val="tx1"/>
                </a:solidFill>
                <a:latin typeface="Arial" charset="0"/>
              </a:defRPr>
            </a:lvl4pPr>
            <a:lvl5pPr marL="2057400" indent="-228600" algn="l">
              <a:spcBef>
                <a:spcPct val="20000"/>
              </a:spcBef>
              <a:buClr>
                <a:schemeClr val="folHlink"/>
              </a:buClr>
              <a:buSzPct val="100000"/>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9pPr>
          </a:lstStyle>
          <a:p>
            <a:pPr algn="ctr">
              <a:spcBef>
                <a:spcPct val="0"/>
              </a:spcBef>
              <a:buClrTx/>
              <a:buSzTx/>
              <a:buFontTx/>
              <a:buNone/>
            </a:pPr>
            <a:endParaRPr lang="de-DE" altLang="de-DE" sz="2000" dirty="0"/>
          </a:p>
        </p:txBody>
      </p:sp>
      <p:sp>
        <p:nvSpPr>
          <p:cNvPr id="3079" name="Text Box 7"/>
          <p:cNvSpPr txBox="1">
            <a:spLocks noChangeArrowheads="1"/>
          </p:cNvSpPr>
          <p:nvPr/>
        </p:nvSpPr>
        <p:spPr bwMode="auto">
          <a:xfrm>
            <a:off x="469900" y="4727575"/>
            <a:ext cx="8300576" cy="19812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lgn="l">
              <a:spcBef>
                <a:spcPct val="20000"/>
              </a:spcBef>
              <a:buClr>
                <a:schemeClr val="accent2"/>
              </a:buClr>
              <a:buSzPct val="75000"/>
              <a:buFont typeface="Monotype Sorts" pitchFamily="2" charset="2"/>
              <a:buChar char="l"/>
              <a:defRPr sz="3200">
                <a:solidFill>
                  <a:schemeClr val="tx1"/>
                </a:solidFill>
                <a:latin typeface="Arial" charset="0"/>
              </a:defRPr>
            </a:lvl1pPr>
            <a:lvl2pPr marL="742950" indent="-285750" algn="l">
              <a:spcBef>
                <a:spcPct val="20000"/>
              </a:spcBef>
              <a:buClr>
                <a:schemeClr val="folHlink"/>
              </a:buClr>
              <a:buSzPct val="100000"/>
              <a:buChar char="»"/>
              <a:defRPr sz="2800">
                <a:solidFill>
                  <a:schemeClr val="tx1"/>
                </a:solidFill>
                <a:latin typeface="Arial" charset="0"/>
              </a:defRPr>
            </a:lvl2pPr>
            <a:lvl3pPr marL="1143000" indent="-228600" algn="l">
              <a:spcBef>
                <a:spcPct val="20000"/>
              </a:spcBef>
              <a:buClr>
                <a:schemeClr val="tx1"/>
              </a:buClr>
              <a:buSzPct val="100000"/>
              <a:buChar char="–"/>
              <a:defRPr sz="2400">
                <a:solidFill>
                  <a:schemeClr val="tx1"/>
                </a:solidFill>
                <a:latin typeface="Arial" charset="0"/>
              </a:defRPr>
            </a:lvl3pPr>
            <a:lvl4pPr marL="1600200" indent="-228600" algn="l">
              <a:spcBef>
                <a:spcPct val="20000"/>
              </a:spcBef>
              <a:buClr>
                <a:schemeClr val="accent2"/>
              </a:buClr>
              <a:buSzPct val="65000"/>
              <a:buFont typeface="Monotype Sorts" pitchFamily="2" charset="2"/>
              <a:buChar char="l"/>
              <a:defRPr sz="2000">
                <a:solidFill>
                  <a:schemeClr val="tx1"/>
                </a:solidFill>
                <a:latin typeface="Arial" charset="0"/>
              </a:defRPr>
            </a:lvl4pPr>
            <a:lvl5pPr marL="2057400" indent="-228600" algn="l">
              <a:spcBef>
                <a:spcPct val="20000"/>
              </a:spcBef>
              <a:buClr>
                <a:schemeClr val="folHlink"/>
              </a:buClr>
              <a:buSzPct val="100000"/>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9pPr>
          </a:lstStyle>
          <a:p>
            <a:pPr algn="ctr">
              <a:lnSpc>
                <a:spcPct val="120000"/>
              </a:lnSpc>
              <a:spcBef>
                <a:spcPct val="50000"/>
              </a:spcBef>
              <a:spcAft>
                <a:spcPts val="900"/>
              </a:spcAft>
              <a:buClrTx/>
              <a:buSzTx/>
              <a:buNone/>
            </a:pPr>
            <a:r>
              <a:rPr lang="de-DE" altLang="de-DE" sz="2400" b="1" dirty="0"/>
              <a:t>Klassenmusizieren und Persönlichkeitsentwicklung</a:t>
            </a:r>
          </a:p>
          <a:p>
            <a:pPr algn="ctr">
              <a:lnSpc>
                <a:spcPts val="2560"/>
              </a:lnSpc>
              <a:spcBef>
                <a:spcPts val="0"/>
              </a:spcBef>
              <a:buNone/>
            </a:pPr>
            <a:r>
              <a:rPr lang="de-DE" sz="2000" dirty="0"/>
              <a:t>Eine Interventionsstudie zu sozialen Effekten des Musikunterrichts </a:t>
            </a:r>
            <a:br>
              <a:rPr lang="de-DE" sz="2000" dirty="0"/>
            </a:br>
            <a:r>
              <a:rPr lang="de-DE" sz="2000" dirty="0"/>
              <a:t>nach dem Bandklassen-Modell in den Jahrgangsstufen 5 und 6 </a:t>
            </a:r>
            <a:br>
              <a:rPr lang="de-DE" sz="2000" dirty="0"/>
            </a:br>
            <a:r>
              <a:rPr lang="de-DE" sz="2000" dirty="0"/>
              <a:t>an bayerischen Realschulen </a:t>
            </a:r>
            <a:r>
              <a:rPr lang="de-DE" altLang="de-DE" sz="2000" b="1" dirty="0"/>
              <a:t>    </a:t>
            </a:r>
            <a:br>
              <a:rPr lang="de-DE" altLang="de-DE" sz="2800" b="1" dirty="0"/>
            </a:br>
            <a:endParaRPr lang="de-DE" altLang="de-DE" sz="2800" b="1" dirty="0"/>
          </a:p>
        </p:txBody>
      </p:sp>
      <p:sp>
        <p:nvSpPr>
          <p:cNvPr id="3080" name="Text Box 8"/>
          <p:cNvSpPr txBox="1">
            <a:spLocks noChangeArrowheads="1"/>
          </p:cNvSpPr>
          <p:nvPr/>
        </p:nvSpPr>
        <p:spPr bwMode="auto">
          <a:xfrm>
            <a:off x="3455988" y="4106863"/>
            <a:ext cx="1914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Monotype Sorts" pitchFamily="2" charset="2"/>
              <a:buChar char="l"/>
              <a:defRPr sz="3200">
                <a:solidFill>
                  <a:schemeClr val="tx1"/>
                </a:solidFill>
                <a:latin typeface="Arial" charset="0"/>
              </a:defRPr>
            </a:lvl1pPr>
            <a:lvl2pPr marL="742950" indent="-285750" algn="l">
              <a:spcBef>
                <a:spcPct val="20000"/>
              </a:spcBef>
              <a:buClr>
                <a:schemeClr val="folHlink"/>
              </a:buClr>
              <a:buSzPct val="100000"/>
              <a:buChar char="»"/>
              <a:defRPr sz="2800">
                <a:solidFill>
                  <a:schemeClr val="tx1"/>
                </a:solidFill>
                <a:latin typeface="Arial" charset="0"/>
              </a:defRPr>
            </a:lvl2pPr>
            <a:lvl3pPr marL="1143000" indent="-228600" algn="l">
              <a:spcBef>
                <a:spcPct val="20000"/>
              </a:spcBef>
              <a:buClr>
                <a:schemeClr val="tx1"/>
              </a:buClr>
              <a:buSzPct val="100000"/>
              <a:buChar char="–"/>
              <a:defRPr sz="2400">
                <a:solidFill>
                  <a:schemeClr val="tx1"/>
                </a:solidFill>
                <a:latin typeface="Arial" charset="0"/>
              </a:defRPr>
            </a:lvl3pPr>
            <a:lvl4pPr marL="1600200" indent="-228600" algn="l">
              <a:spcBef>
                <a:spcPct val="20000"/>
              </a:spcBef>
              <a:buClr>
                <a:schemeClr val="accent2"/>
              </a:buClr>
              <a:buSzPct val="65000"/>
              <a:buFont typeface="Monotype Sorts" pitchFamily="2" charset="2"/>
              <a:buChar char="l"/>
              <a:defRPr sz="2000">
                <a:solidFill>
                  <a:schemeClr val="tx1"/>
                </a:solidFill>
                <a:latin typeface="Arial" charset="0"/>
              </a:defRPr>
            </a:lvl4pPr>
            <a:lvl5pPr marL="2057400" indent="-228600" algn="l">
              <a:spcBef>
                <a:spcPct val="20000"/>
              </a:spcBef>
              <a:buClr>
                <a:schemeClr val="folHlink"/>
              </a:buClr>
              <a:buSzPct val="100000"/>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SzPct val="100000"/>
              <a:buChar char="»"/>
              <a:defRPr sz="2000">
                <a:solidFill>
                  <a:schemeClr val="tx1"/>
                </a:solidFill>
                <a:latin typeface="Arial" charset="0"/>
              </a:defRPr>
            </a:lvl9pPr>
          </a:lstStyle>
          <a:p>
            <a:pPr algn="ctr">
              <a:spcBef>
                <a:spcPct val="50000"/>
              </a:spcBef>
              <a:buClrTx/>
              <a:buSzTx/>
              <a:buFontTx/>
              <a:buNone/>
            </a:pPr>
            <a:r>
              <a:rPr lang="de-DE" altLang="de-DE" sz="2400" dirty="0">
                <a:cs typeface="Arial" charset="0"/>
              </a:rPr>
              <a:t>─</a:t>
            </a:r>
          </a:p>
        </p:txBody>
      </p:sp>
      <p:pic>
        <p:nvPicPr>
          <p:cNvPr id="11" name="Picture 2" descr="Bildergebnis für band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5898" y="228600"/>
            <a:ext cx="1444578" cy="113030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4" descr="Vortrag Korea 1 - Bilder - Empi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8311" y="1187450"/>
            <a:ext cx="1035989" cy="7535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91061501"/>
      </p:ext>
    </p:extLst>
  </p:cSld>
  <p:clrMapOvr>
    <a:masterClrMapping/>
  </p:clrMapOvr>
  <p:transition spd="med">
    <p:zoom/>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r>
              <a:rPr lang="de-DE" altLang="ko-KR" sz="3200" dirty="0">
                <a:solidFill>
                  <a:schemeClr val="bg2"/>
                </a:solidFill>
                <a:latin typeface="Arial" charset="0"/>
                <a:ea typeface="굴림" charset="-127"/>
              </a:rPr>
              <a:t>Gliederung</a:t>
            </a:r>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buFontTx/>
              <a:buAutoNum type="arabicPeriod"/>
            </a:pPr>
            <a:r>
              <a:rPr lang="de-DE" sz="2000" dirty="0">
                <a:latin typeface="Arial" charset="0"/>
              </a:rPr>
              <a:t>Einführung</a:t>
            </a:r>
            <a:endParaRPr lang="de-DE" altLang="de-DE" sz="2000" dirty="0">
              <a:latin typeface="Arial" charset="0"/>
            </a:endParaRPr>
          </a:p>
        </p:txBody>
      </p:sp>
      <p:sp>
        <p:nvSpPr>
          <p:cNvPr id="933896" name="Text Box 8"/>
          <p:cNvSpPr txBox="1">
            <a:spLocks noChangeArrowheads="1"/>
          </p:cNvSpPr>
          <p:nvPr/>
        </p:nvSpPr>
        <p:spPr bwMode="auto">
          <a:xfrm>
            <a:off x="517525" y="2023110"/>
            <a:ext cx="8310562" cy="340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spcAft>
                <a:spcPts val="600"/>
              </a:spcAft>
              <a:buFontTx/>
              <a:buAutoNum type="arabicPeriod" startAt="2"/>
            </a:pPr>
            <a:r>
              <a:rPr lang="de-DE" altLang="de-DE" sz="2000" dirty="0">
                <a:latin typeface="Arial" charset="0"/>
              </a:rPr>
              <a:t>Theorie und </a:t>
            </a:r>
            <a:r>
              <a:rPr lang="de-DE" sz="2000" dirty="0">
                <a:latin typeface="Arial" charset="0"/>
              </a:rPr>
              <a:t>Hypothesenbildung</a:t>
            </a:r>
            <a:br>
              <a:rPr lang="de-DE" sz="2000" dirty="0">
                <a:latin typeface="Arial" charset="0"/>
              </a:rPr>
            </a:br>
            <a:br>
              <a:rPr lang="de-DE" sz="2000" dirty="0">
                <a:latin typeface="Arial" charset="0"/>
              </a:rPr>
            </a:br>
            <a:r>
              <a:rPr lang="de-DE" sz="2000" dirty="0">
                <a:latin typeface="Arial" charset="0"/>
              </a:rPr>
              <a:t>a) Bisherige Forschungsergebnisse</a:t>
            </a:r>
            <a:br>
              <a:rPr lang="de-DE" sz="2000" dirty="0">
                <a:latin typeface="Arial" charset="0"/>
              </a:rPr>
            </a:br>
            <a:r>
              <a:rPr lang="de-DE" sz="2000" dirty="0">
                <a:solidFill>
                  <a:srgbClr val="FF0000"/>
                </a:solidFill>
                <a:latin typeface="Arial" charset="0"/>
              </a:rPr>
              <a:t>b) Interviews</a:t>
            </a:r>
            <a:br>
              <a:rPr lang="de-DE" sz="2000" dirty="0">
                <a:latin typeface="Arial" charset="0"/>
              </a:rPr>
            </a:br>
            <a:r>
              <a:rPr lang="de-DE" sz="2000" dirty="0">
                <a:latin typeface="Arial" charset="0"/>
              </a:rPr>
              <a:t>c) Grundlagen der psychologischen Forschung</a:t>
            </a:r>
            <a:br>
              <a:rPr lang="de-DE" sz="2000" dirty="0">
                <a:latin typeface="Arial" charset="0"/>
              </a:rPr>
            </a:br>
            <a:r>
              <a:rPr lang="de-DE" sz="2000" dirty="0">
                <a:latin typeface="Arial" charset="0"/>
              </a:rPr>
              <a:t>d) Hypothesen für die quantitative Untersuchung</a:t>
            </a:r>
          </a:p>
          <a:p>
            <a:pPr>
              <a:spcBef>
                <a:spcPct val="50000"/>
              </a:spcBef>
              <a:buAutoNum type="arabicPeriod" startAt="2"/>
            </a:pPr>
            <a:r>
              <a:rPr lang="de-DE" sz="2000" dirty="0">
                <a:latin typeface="Arial" charset="0"/>
              </a:rPr>
              <a:t>Design der Studie</a:t>
            </a:r>
          </a:p>
          <a:p>
            <a:pPr>
              <a:spcBef>
                <a:spcPct val="50000"/>
              </a:spcBef>
              <a:buAutoNum type="arabicPeriod" startAt="2"/>
            </a:pPr>
            <a:r>
              <a:rPr lang="de-DE" sz="2000" dirty="0">
                <a:latin typeface="Arial" charset="0"/>
              </a:rPr>
              <a:t>Ergebnisse</a:t>
            </a:r>
          </a:p>
          <a:p>
            <a:pPr>
              <a:spcBef>
                <a:spcPct val="50000"/>
              </a:spcBef>
              <a:buAutoNum type="arabicPeriod" startAt="2"/>
            </a:pPr>
            <a:r>
              <a:rPr lang="de-DE" sz="2000" dirty="0">
                <a:latin typeface="Arial" charset="0"/>
              </a:rPr>
              <a:t>Diskussion der Ergebnisse</a:t>
            </a:r>
          </a:p>
        </p:txBody>
      </p:sp>
      <p:pic>
        <p:nvPicPr>
          <p:cNvPr id="933898" name="Picture 10" descr="PP-Bilder - Gliederu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277" y="165100"/>
            <a:ext cx="942811"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17840323"/>
      </p:ext>
    </p:extLst>
  </p:cSld>
  <p:clrMapOvr>
    <a:masterClrMapping/>
  </p:clrMapOvr>
  <p:transition spd="med">
    <p:zoom/>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647700" y="22225"/>
            <a:ext cx="6975475" cy="1143000"/>
          </a:xfrm>
          <a:noFill/>
        </p:spPr>
        <p:txBody>
          <a:bodyPr/>
          <a:lstStyle/>
          <a:p>
            <a:pPr algn="l"/>
            <a:br>
              <a:rPr lang="de-DE" altLang="ko-KR" sz="3200" dirty="0">
                <a:solidFill>
                  <a:schemeClr val="bg2"/>
                </a:solidFill>
                <a:latin typeface="Arial" charset="0"/>
                <a:ea typeface="굴림" charset="-127"/>
              </a:rPr>
            </a:br>
            <a:r>
              <a:rPr lang="de-DE" altLang="ko-KR" sz="3200" dirty="0">
                <a:solidFill>
                  <a:schemeClr val="bg2"/>
                </a:solidFill>
                <a:latin typeface="Arial" charset="0"/>
                <a:ea typeface="굴림" charset="-127"/>
              </a:rPr>
              <a:t>2b.  Interviews (1)</a:t>
            </a:r>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0" indent="0">
              <a:spcBef>
                <a:spcPct val="50000"/>
              </a:spcBef>
            </a:pPr>
            <a:r>
              <a:rPr lang="de-DE" altLang="de-DE" sz="2000" dirty="0">
                <a:latin typeface="Arial" charset="0"/>
              </a:rPr>
              <a:t>Aus Interviews mit Bandkassen-Schülern generierte Hypothesen: </a:t>
            </a:r>
          </a:p>
        </p:txBody>
      </p:sp>
      <p:sp>
        <p:nvSpPr>
          <p:cNvPr id="933896" name="Text Box 8"/>
          <p:cNvSpPr txBox="1">
            <a:spLocks noChangeArrowheads="1"/>
          </p:cNvSpPr>
          <p:nvPr/>
        </p:nvSpPr>
        <p:spPr bwMode="auto">
          <a:xfrm>
            <a:off x="450851" y="2229228"/>
            <a:ext cx="8310562" cy="42780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buAutoNum type="arabicPeriod"/>
            </a:pPr>
            <a:r>
              <a:rPr lang="de-DE" sz="1600" dirty="0">
                <a:latin typeface="Arial" charset="0"/>
              </a:rPr>
              <a:t>Eine </a:t>
            </a:r>
            <a:r>
              <a:rPr lang="de-DE" sz="1600" dirty="0" err="1">
                <a:latin typeface="Arial" charset="0"/>
              </a:rPr>
              <a:t>sorgfältige</a:t>
            </a:r>
            <a:r>
              <a:rPr lang="de-DE" sz="1600" dirty="0">
                <a:latin typeface="Arial" charset="0"/>
              </a:rPr>
              <a:t>, aktuelle und auf Lebensweltbezug abgestimmte Song-Auswahl erhöht die Chance auf </a:t>
            </a:r>
            <a:r>
              <a:rPr lang="de-DE" sz="1600" dirty="0" err="1">
                <a:latin typeface="Arial" charset="0"/>
              </a:rPr>
              <a:t>Identitätsrelevanz</a:t>
            </a:r>
            <a:r>
              <a:rPr lang="de-DE" sz="1600" dirty="0">
                <a:latin typeface="Arial" charset="0"/>
              </a:rPr>
              <a:t> und ein positives Selbstkonzept bei </a:t>
            </a:r>
            <a:r>
              <a:rPr lang="de-DE" sz="1600" dirty="0" err="1">
                <a:latin typeface="Arial" charset="0"/>
              </a:rPr>
              <a:t>Schülern</a:t>
            </a:r>
            <a:r>
              <a:rPr lang="de-DE" sz="1600" dirty="0">
                <a:latin typeface="Arial" charset="0"/>
              </a:rPr>
              <a:t> </a:t>
            </a:r>
            <a:br>
              <a:rPr lang="de-DE" sz="1600" dirty="0">
                <a:latin typeface="Arial" charset="0"/>
              </a:rPr>
            </a:br>
            <a:endParaRPr lang="de-DE" sz="1600" dirty="0">
              <a:latin typeface="Arial" charset="0"/>
            </a:endParaRPr>
          </a:p>
          <a:p>
            <a:pPr>
              <a:buAutoNum type="arabicPeriod"/>
            </a:pPr>
            <a:r>
              <a:rPr lang="de-DE" sz="1600" dirty="0">
                <a:latin typeface="Arial" charset="0"/>
              </a:rPr>
              <a:t>Der Einbezug von </a:t>
            </a:r>
            <a:r>
              <a:rPr lang="de-DE" sz="1600" dirty="0" err="1">
                <a:latin typeface="Arial" charset="0"/>
              </a:rPr>
              <a:t>ästhetischer</a:t>
            </a:r>
            <a:r>
              <a:rPr lang="de-DE" sz="1600" dirty="0">
                <a:latin typeface="Arial" charset="0"/>
              </a:rPr>
              <a:t>, historischer und lyrischer Reflexion verstärkt die Identifikation der </a:t>
            </a:r>
            <a:r>
              <a:rPr lang="de-DE" sz="1600" dirty="0" err="1">
                <a:latin typeface="Arial" charset="0"/>
              </a:rPr>
              <a:t>Schüler</a:t>
            </a:r>
            <a:r>
              <a:rPr lang="de-DE" sz="1600" dirty="0">
                <a:latin typeface="Arial" charset="0"/>
              </a:rPr>
              <a:t> mit den Inhalten des Bandklassenunterrichts </a:t>
            </a:r>
            <a:br>
              <a:rPr lang="de-DE" sz="1600" dirty="0">
                <a:latin typeface="Arial" charset="0"/>
              </a:rPr>
            </a:br>
            <a:endParaRPr lang="de-DE" sz="1600" dirty="0">
              <a:latin typeface="Arial" charset="0"/>
            </a:endParaRPr>
          </a:p>
          <a:p>
            <a:pPr>
              <a:buFontTx/>
              <a:buAutoNum type="arabicPeriod"/>
            </a:pPr>
            <a:r>
              <a:rPr lang="de-DE" sz="1600" dirty="0">
                <a:latin typeface="Arial" charset="0"/>
              </a:rPr>
              <a:t>Das gemeinsame Musizieren </a:t>
            </a:r>
            <a:r>
              <a:rPr lang="de-DE" sz="1600" dirty="0" err="1">
                <a:latin typeface="Arial" charset="0"/>
              </a:rPr>
              <a:t>fördert</a:t>
            </a:r>
            <a:r>
              <a:rPr lang="de-DE" sz="1600" dirty="0">
                <a:latin typeface="Arial" charset="0"/>
              </a:rPr>
              <a:t> das </a:t>
            </a:r>
            <a:r>
              <a:rPr lang="de-DE" sz="1600" dirty="0" err="1">
                <a:latin typeface="Arial" charset="0"/>
              </a:rPr>
              <a:t>Verantwortungsbewusstein</a:t>
            </a:r>
            <a:r>
              <a:rPr lang="de-DE" sz="1600" dirty="0">
                <a:latin typeface="Arial" charset="0"/>
              </a:rPr>
              <a:t> </a:t>
            </a:r>
            <a:r>
              <a:rPr lang="de-DE" sz="1600" dirty="0" err="1">
                <a:latin typeface="Arial" charset="0"/>
              </a:rPr>
              <a:t>für</a:t>
            </a:r>
            <a:r>
              <a:rPr lang="de-DE" sz="1600" dirty="0">
                <a:latin typeface="Arial" charset="0"/>
              </a:rPr>
              <a:t> die Gruppenleistung </a:t>
            </a:r>
            <a:br>
              <a:rPr lang="de-DE" sz="1600" dirty="0">
                <a:latin typeface="Arial" charset="0"/>
              </a:rPr>
            </a:br>
            <a:endParaRPr lang="de-DE" sz="1600" dirty="0">
              <a:latin typeface="Arial" charset="0"/>
            </a:endParaRPr>
          </a:p>
          <a:p>
            <a:pPr>
              <a:buFontTx/>
              <a:buAutoNum type="arabicPeriod"/>
            </a:pPr>
            <a:r>
              <a:rPr lang="de-DE" sz="1600" dirty="0">
                <a:latin typeface="Arial" charset="0"/>
              </a:rPr>
              <a:t>Das Wertigkeit des Fachs Musik erhöht sich bei den Schülern.</a:t>
            </a:r>
            <a:br>
              <a:rPr lang="de-DE" sz="1600" dirty="0">
                <a:latin typeface="Arial" charset="0"/>
              </a:rPr>
            </a:br>
            <a:endParaRPr lang="de-DE" sz="1600" dirty="0">
              <a:latin typeface="Arial" charset="0"/>
            </a:endParaRPr>
          </a:p>
          <a:p>
            <a:pPr>
              <a:buFontTx/>
              <a:buAutoNum type="arabicPeriod"/>
            </a:pPr>
            <a:r>
              <a:rPr lang="de-DE" sz="1600" dirty="0">
                <a:latin typeface="Arial" charset="0"/>
              </a:rPr>
              <a:t>Die emotionale Integration der </a:t>
            </a:r>
            <a:r>
              <a:rPr lang="de-DE" sz="1600" dirty="0" err="1">
                <a:latin typeface="Arial" charset="0"/>
              </a:rPr>
              <a:t>Schüler</a:t>
            </a:r>
            <a:r>
              <a:rPr lang="de-DE" sz="1600" dirty="0">
                <a:latin typeface="Arial" charset="0"/>
              </a:rPr>
              <a:t> wird begünstigt. </a:t>
            </a:r>
          </a:p>
          <a:p>
            <a:pPr>
              <a:buFontTx/>
              <a:buAutoNum type="arabicPeriod"/>
            </a:pPr>
            <a:endParaRPr lang="de-DE" sz="1600" dirty="0">
              <a:latin typeface="Arial" charset="0"/>
            </a:endParaRPr>
          </a:p>
          <a:p>
            <a:pPr>
              <a:buFontTx/>
              <a:buAutoNum type="arabicPeriod"/>
            </a:pPr>
            <a:r>
              <a:rPr lang="de-DE" sz="1600" dirty="0">
                <a:latin typeface="Arial" charset="0"/>
              </a:rPr>
              <a:t>Die Teilnahme an der Bandklasse stärkt das musikalische Selbstkonzept </a:t>
            </a:r>
          </a:p>
          <a:p>
            <a:pPr marL="0" indent="0"/>
            <a:endParaRPr lang="de-DE" sz="1600" dirty="0">
              <a:latin typeface="Arial" charset="0"/>
            </a:endParaRPr>
          </a:p>
          <a:p>
            <a:pPr>
              <a:buAutoNum type="arabicPeriod"/>
            </a:pPr>
            <a:r>
              <a:rPr lang="de-DE" sz="1600" dirty="0">
                <a:latin typeface="Arial" charset="0"/>
              </a:rPr>
              <a:t>Bevorstehende Auftritte erzeugen bei Schülern eher </a:t>
            </a:r>
            <a:r>
              <a:rPr lang="de-DE" sz="1600" dirty="0" err="1">
                <a:latin typeface="Arial" charset="0"/>
              </a:rPr>
              <a:t>Distress</a:t>
            </a:r>
            <a:r>
              <a:rPr lang="de-DE" sz="1600" dirty="0">
                <a:latin typeface="Arial" charset="0"/>
              </a:rPr>
              <a:t> als Eustress. </a:t>
            </a:r>
          </a:p>
        </p:txBody>
      </p:sp>
    </p:spTree>
    <p:extLst>
      <p:ext uri="{BB962C8B-B14F-4D97-AF65-F5344CB8AC3E}">
        <p14:creationId xmlns:p14="http://schemas.microsoft.com/office/powerpoint/2010/main" val="1354069924"/>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33896">
                                            <p:txEl>
                                              <p:pRg st="0" end="0"/>
                                            </p:txEl>
                                          </p:spTgt>
                                        </p:tgtEl>
                                        <p:attrNameLst>
                                          <p:attrName>style.visibility</p:attrName>
                                        </p:attrNameLst>
                                      </p:cBhvr>
                                      <p:to>
                                        <p:strVal val="visible"/>
                                      </p:to>
                                    </p:set>
                                    <p:animEffect transition="in" filter="blinds(horizontal)">
                                      <p:cBhvr>
                                        <p:cTn id="7" dur="500"/>
                                        <p:tgtEl>
                                          <p:spTgt spid="9338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33896">
                                            <p:txEl>
                                              <p:pRg st="1" end="1"/>
                                            </p:txEl>
                                          </p:spTgt>
                                        </p:tgtEl>
                                        <p:attrNameLst>
                                          <p:attrName>style.visibility</p:attrName>
                                        </p:attrNameLst>
                                      </p:cBhvr>
                                      <p:to>
                                        <p:strVal val="visible"/>
                                      </p:to>
                                    </p:set>
                                    <p:animEffect transition="in" filter="blinds(horizontal)">
                                      <p:cBhvr>
                                        <p:cTn id="12" dur="500"/>
                                        <p:tgtEl>
                                          <p:spTgt spid="9338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33896">
                                            <p:txEl>
                                              <p:pRg st="2" end="2"/>
                                            </p:txEl>
                                          </p:spTgt>
                                        </p:tgtEl>
                                        <p:attrNameLst>
                                          <p:attrName>style.visibility</p:attrName>
                                        </p:attrNameLst>
                                      </p:cBhvr>
                                      <p:to>
                                        <p:strVal val="visible"/>
                                      </p:to>
                                    </p:set>
                                    <p:animEffect transition="in" filter="blinds(horizontal)">
                                      <p:cBhvr>
                                        <p:cTn id="17" dur="500"/>
                                        <p:tgtEl>
                                          <p:spTgt spid="9338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33896">
                                            <p:txEl>
                                              <p:pRg st="3" end="3"/>
                                            </p:txEl>
                                          </p:spTgt>
                                        </p:tgtEl>
                                        <p:attrNameLst>
                                          <p:attrName>style.visibility</p:attrName>
                                        </p:attrNameLst>
                                      </p:cBhvr>
                                      <p:to>
                                        <p:strVal val="visible"/>
                                      </p:to>
                                    </p:set>
                                    <p:animEffect transition="in" filter="blinds(horizontal)">
                                      <p:cBhvr>
                                        <p:cTn id="22" dur="500"/>
                                        <p:tgtEl>
                                          <p:spTgt spid="9338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33896">
                                            <p:txEl>
                                              <p:pRg st="4" end="4"/>
                                            </p:txEl>
                                          </p:spTgt>
                                        </p:tgtEl>
                                        <p:attrNameLst>
                                          <p:attrName>style.visibility</p:attrName>
                                        </p:attrNameLst>
                                      </p:cBhvr>
                                      <p:to>
                                        <p:strVal val="visible"/>
                                      </p:to>
                                    </p:set>
                                    <p:animEffect transition="in" filter="blinds(horizontal)">
                                      <p:cBhvr>
                                        <p:cTn id="27" dur="500"/>
                                        <p:tgtEl>
                                          <p:spTgt spid="9338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33896">
                                            <p:txEl>
                                              <p:pRg st="6" end="6"/>
                                            </p:txEl>
                                          </p:spTgt>
                                        </p:tgtEl>
                                        <p:attrNameLst>
                                          <p:attrName>style.visibility</p:attrName>
                                        </p:attrNameLst>
                                      </p:cBhvr>
                                      <p:to>
                                        <p:strVal val="visible"/>
                                      </p:to>
                                    </p:set>
                                    <p:animEffect transition="in" filter="blinds(horizontal)">
                                      <p:cBhvr>
                                        <p:cTn id="32" dur="500"/>
                                        <p:tgtEl>
                                          <p:spTgt spid="93389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33896">
                                            <p:txEl>
                                              <p:pRg st="8" end="8"/>
                                            </p:txEl>
                                          </p:spTgt>
                                        </p:tgtEl>
                                        <p:attrNameLst>
                                          <p:attrName>style.visibility</p:attrName>
                                        </p:attrNameLst>
                                      </p:cBhvr>
                                      <p:to>
                                        <p:strVal val="visible"/>
                                      </p:to>
                                    </p:set>
                                    <p:animEffect transition="in" filter="blinds(horizontal)">
                                      <p:cBhvr>
                                        <p:cTn id="37" dur="500"/>
                                        <p:tgtEl>
                                          <p:spTgt spid="93389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0" indent="0">
              <a:spcBef>
                <a:spcPct val="50000"/>
              </a:spcBef>
            </a:pPr>
            <a:r>
              <a:rPr lang="de-DE" altLang="de-DE" sz="2000" dirty="0">
                <a:latin typeface="Arial" charset="0"/>
              </a:rPr>
              <a:t>Mittelschülerin, 5. Klasse</a:t>
            </a:r>
          </a:p>
        </p:txBody>
      </p:sp>
      <p:pic>
        <p:nvPicPr>
          <p:cNvPr id="9" name="Bild 8"/>
          <p:cNvPicPr>
            <a:picLocks noChangeAspect="1"/>
          </p:cNvPicPr>
          <p:nvPr/>
        </p:nvPicPr>
        <p:blipFill>
          <a:blip r:embed="rId3"/>
          <a:stretch>
            <a:fillRect/>
          </a:stretch>
        </p:blipFill>
        <p:spPr>
          <a:xfrm>
            <a:off x="393700" y="2425700"/>
            <a:ext cx="8343900" cy="1993900"/>
          </a:xfrm>
          <a:prstGeom prst="rect">
            <a:avLst/>
          </a:prstGeom>
        </p:spPr>
      </p:pic>
      <p:sp>
        <p:nvSpPr>
          <p:cNvPr id="8" name="Rectangle 4"/>
          <p:cNvSpPr>
            <a:spLocks noGrp="1" noChangeArrowheads="1"/>
          </p:cNvSpPr>
          <p:nvPr>
            <p:ph type="title"/>
          </p:nvPr>
        </p:nvSpPr>
        <p:spPr>
          <a:xfrm>
            <a:off x="647700" y="22225"/>
            <a:ext cx="6975475" cy="1143000"/>
          </a:xfrm>
          <a:noFill/>
        </p:spPr>
        <p:txBody>
          <a:bodyPr/>
          <a:lstStyle/>
          <a:p>
            <a:pPr algn="l"/>
            <a:br>
              <a:rPr lang="de-DE" altLang="ko-KR" sz="3200" dirty="0">
                <a:solidFill>
                  <a:schemeClr val="bg2"/>
                </a:solidFill>
                <a:latin typeface="Arial" charset="0"/>
                <a:ea typeface="굴림" charset="-127"/>
              </a:rPr>
            </a:br>
            <a:r>
              <a:rPr lang="de-DE" altLang="ko-KR" sz="3200" dirty="0">
                <a:solidFill>
                  <a:schemeClr val="bg2"/>
                </a:solidFill>
                <a:latin typeface="Arial" charset="0"/>
                <a:ea typeface="굴림" charset="-127"/>
              </a:rPr>
              <a:t>2b.  Interviews (2)</a:t>
            </a:r>
          </a:p>
        </p:txBody>
      </p:sp>
    </p:spTree>
    <p:extLst>
      <p:ext uri="{BB962C8B-B14F-4D97-AF65-F5344CB8AC3E}">
        <p14:creationId xmlns:p14="http://schemas.microsoft.com/office/powerpoint/2010/main" val="3788520663"/>
      </p:ext>
    </p:extLst>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0" indent="0">
              <a:spcBef>
                <a:spcPct val="50000"/>
              </a:spcBef>
            </a:pPr>
            <a:r>
              <a:rPr lang="de-DE" altLang="de-DE" sz="2000" dirty="0">
                <a:latin typeface="Arial" charset="0"/>
              </a:rPr>
              <a:t>Realschüler, 5. Klasse</a:t>
            </a:r>
          </a:p>
        </p:txBody>
      </p:sp>
      <p:pic>
        <p:nvPicPr>
          <p:cNvPr id="3" name="Bild 2"/>
          <p:cNvPicPr>
            <a:picLocks noChangeAspect="1"/>
          </p:cNvPicPr>
          <p:nvPr/>
        </p:nvPicPr>
        <p:blipFill>
          <a:blip r:embed="rId3"/>
          <a:stretch>
            <a:fillRect/>
          </a:stretch>
        </p:blipFill>
        <p:spPr>
          <a:xfrm>
            <a:off x="594736" y="2146300"/>
            <a:ext cx="7630431" cy="4534656"/>
          </a:xfrm>
          <a:prstGeom prst="rect">
            <a:avLst/>
          </a:prstGeom>
        </p:spPr>
      </p:pic>
      <p:sp>
        <p:nvSpPr>
          <p:cNvPr id="8" name="Rectangle 4"/>
          <p:cNvSpPr>
            <a:spLocks noGrp="1" noChangeArrowheads="1"/>
          </p:cNvSpPr>
          <p:nvPr>
            <p:ph type="title"/>
          </p:nvPr>
        </p:nvSpPr>
        <p:spPr>
          <a:xfrm>
            <a:off x="647700" y="22225"/>
            <a:ext cx="6975475" cy="1143000"/>
          </a:xfrm>
          <a:noFill/>
        </p:spPr>
        <p:txBody>
          <a:bodyPr/>
          <a:lstStyle/>
          <a:p>
            <a:pPr algn="l"/>
            <a:br>
              <a:rPr lang="de-DE" altLang="ko-KR" sz="3200" dirty="0">
                <a:solidFill>
                  <a:schemeClr val="bg2"/>
                </a:solidFill>
                <a:latin typeface="Arial" charset="0"/>
                <a:ea typeface="굴림" charset="-127"/>
              </a:rPr>
            </a:br>
            <a:r>
              <a:rPr lang="de-DE" altLang="ko-KR" sz="3200" dirty="0">
                <a:solidFill>
                  <a:schemeClr val="bg2"/>
                </a:solidFill>
                <a:latin typeface="Arial" charset="0"/>
                <a:ea typeface="굴림" charset="-127"/>
              </a:rPr>
              <a:t>2b.  Interviews (3)</a:t>
            </a:r>
          </a:p>
        </p:txBody>
      </p:sp>
    </p:spTree>
    <p:extLst>
      <p:ext uri="{BB962C8B-B14F-4D97-AF65-F5344CB8AC3E}">
        <p14:creationId xmlns:p14="http://schemas.microsoft.com/office/powerpoint/2010/main" val="4210779735"/>
      </p:ext>
    </p:extLst>
  </p:cSld>
  <p:clrMapOvr>
    <a:masterClrMapping/>
  </p:clrMapOvr>
  <p:transition spd="med">
    <p:zoom/>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r>
              <a:rPr lang="de-DE" altLang="ko-KR" sz="3200" dirty="0">
                <a:solidFill>
                  <a:schemeClr val="bg2"/>
                </a:solidFill>
                <a:latin typeface="Arial" charset="0"/>
                <a:ea typeface="굴림" charset="-127"/>
              </a:rPr>
              <a:t>Gliederung</a:t>
            </a:r>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buFontTx/>
              <a:buAutoNum type="arabicPeriod"/>
            </a:pPr>
            <a:r>
              <a:rPr lang="de-DE" sz="2000" dirty="0">
                <a:latin typeface="Arial" charset="0"/>
              </a:rPr>
              <a:t>Einführung</a:t>
            </a:r>
            <a:endParaRPr lang="de-DE" altLang="de-DE" sz="2000" dirty="0">
              <a:latin typeface="Arial" charset="0"/>
            </a:endParaRPr>
          </a:p>
        </p:txBody>
      </p:sp>
      <p:sp>
        <p:nvSpPr>
          <p:cNvPr id="933896" name="Text Box 8"/>
          <p:cNvSpPr txBox="1">
            <a:spLocks noChangeArrowheads="1"/>
          </p:cNvSpPr>
          <p:nvPr/>
        </p:nvSpPr>
        <p:spPr bwMode="auto">
          <a:xfrm>
            <a:off x="517525" y="2023110"/>
            <a:ext cx="8310562" cy="340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spcAft>
                <a:spcPts val="600"/>
              </a:spcAft>
              <a:buFontTx/>
              <a:buAutoNum type="arabicPeriod" startAt="2"/>
            </a:pPr>
            <a:r>
              <a:rPr lang="de-DE" altLang="de-DE" sz="2000" dirty="0">
                <a:latin typeface="Arial" charset="0"/>
              </a:rPr>
              <a:t>Theorie und </a:t>
            </a:r>
            <a:r>
              <a:rPr lang="de-DE" sz="2000" dirty="0">
                <a:latin typeface="Arial" charset="0"/>
              </a:rPr>
              <a:t>Hypothesenbildung</a:t>
            </a:r>
            <a:br>
              <a:rPr lang="de-DE" sz="2000" dirty="0">
                <a:latin typeface="Arial" charset="0"/>
              </a:rPr>
            </a:br>
            <a:br>
              <a:rPr lang="de-DE" sz="2000" dirty="0">
                <a:latin typeface="Arial" charset="0"/>
              </a:rPr>
            </a:br>
            <a:r>
              <a:rPr lang="de-DE" sz="2000" dirty="0">
                <a:latin typeface="Arial" charset="0"/>
              </a:rPr>
              <a:t>a) Bisherige Forschungsergebnisse</a:t>
            </a:r>
            <a:br>
              <a:rPr lang="de-DE" sz="2000" dirty="0">
                <a:latin typeface="Arial" charset="0"/>
              </a:rPr>
            </a:br>
            <a:r>
              <a:rPr lang="de-DE" sz="2000" dirty="0">
                <a:latin typeface="Arial" charset="0"/>
              </a:rPr>
              <a:t>b) Interviews</a:t>
            </a:r>
            <a:br>
              <a:rPr lang="de-DE" sz="2000" dirty="0">
                <a:latin typeface="Arial" charset="0"/>
              </a:rPr>
            </a:br>
            <a:r>
              <a:rPr lang="de-DE" sz="2000" dirty="0">
                <a:solidFill>
                  <a:srgbClr val="FF0000"/>
                </a:solidFill>
                <a:latin typeface="Arial" charset="0"/>
              </a:rPr>
              <a:t>c) Grundlagen der psychologischen Forschung</a:t>
            </a:r>
            <a:br>
              <a:rPr lang="de-DE" sz="2000" dirty="0">
                <a:solidFill>
                  <a:srgbClr val="FF0000"/>
                </a:solidFill>
                <a:latin typeface="Arial" charset="0"/>
              </a:rPr>
            </a:br>
            <a:r>
              <a:rPr lang="de-DE" sz="2000" dirty="0">
                <a:latin typeface="Arial" charset="0"/>
              </a:rPr>
              <a:t>d) Hypothesen für die quantitative Untersuchung</a:t>
            </a:r>
            <a:endParaRPr lang="de-DE" sz="2000" dirty="0">
              <a:solidFill>
                <a:srgbClr val="FF0000"/>
              </a:solidFill>
              <a:latin typeface="Arial" charset="0"/>
            </a:endParaRPr>
          </a:p>
          <a:p>
            <a:pPr>
              <a:spcBef>
                <a:spcPct val="50000"/>
              </a:spcBef>
              <a:buAutoNum type="arabicPeriod" startAt="2"/>
            </a:pPr>
            <a:r>
              <a:rPr lang="de-DE" sz="2000" dirty="0">
                <a:latin typeface="Arial" charset="0"/>
              </a:rPr>
              <a:t>Design der Studie</a:t>
            </a:r>
          </a:p>
          <a:p>
            <a:pPr>
              <a:spcBef>
                <a:spcPct val="50000"/>
              </a:spcBef>
              <a:buAutoNum type="arabicPeriod" startAt="2"/>
            </a:pPr>
            <a:r>
              <a:rPr lang="de-DE" sz="2000" dirty="0">
                <a:latin typeface="Arial" charset="0"/>
              </a:rPr>
              <a:t>Ergebnisse</a:t>
            </a:r>
          </a:p>
          <a:p>
            <a:pPr>
              <a:spcBef>
                <a:spcPct val="50000"/>
              </a:spcBef>
              <a:buAutoNum type="arabicPeriod" startAt="2"/>
            </a:pPr>
            <a:r>
              <a:rPr lang="de-DE" sz="2000" dirty="0">
                <a:latin typeface="Arial" charset="0"/>
              </a:rPr>
              <a:t>Diskussion der Ergebnisse</a:t>
            </a:r>
          </a:p>
        </p:txBody>
      </p:sp>
      <p:pic>
        <p:nvPicPr>
          <p:cNvPr id="933898" name="Picture 10" descr="PP-Bilder - Gliederu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277" y="165100"/>
            <a:ext cx="942811"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17840323"/>
      </p:ext>
    </p:extLst>
  </p:cSld>
  <p:clrMapOvr>
    <a:masterClrMapping/>
  </p:clrMapOvr>
  <p:transition spd="med">
    <p:zoom/>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1203325" y="22113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327025" y="-53975"/>
            <a:ext cx="8385175" cy="1143000"/>
          </a:xfrm>
          <a:noFill/>
        </p:spPr>
        <p:txBody>
          <a:bodyPr/>
          <a:lstStyle/>
          <a:p>
            <a:pPr algn="l"/>
            <a:r>
              <a:rPr lang="de-DE" altLang="ko-KR" sz="2800" dirty="0">
                <a:solidFill>
                  <a:schemeClr val="bg2"/>
                </a:solidFill>
                <a:latin typeface="Arial" charset="0"/>
                <a:ea typeface="굴림" charset="-127"/>
              </a:rPr>
              <a:t>2c. Grundlagen der psychologischen Forschung (1)</a:t>
            </a:r>
          </a:p>
        </p:txBody>
      </p:sp>
      <p:sp>
        <p:nvSpPr>
          <p:cNvPr id="3" name="Textfeld 2"/>
          <p:cNvSpPr txBox="1"/>
          <p:nvPr/>
        </p:nvSpPr>
        <p:spPr>
          <a:xfrm>
            <a:off x="517524" y="1503502"/>
            <a:ext cx="7915275" cy="1938992"/>
          </a:xfrm>
          <a:prstGeom prst="rect">
            <a:avLst/>
          </a:prstGeom>
          <a:noFill/>
        </p:spPr>
        <p:txBody>
          <a:bodyPr wrap="square" rtlCol="0">
            <a:spAutoFit/>
          </a:bodyPr>
          <a:lstStyle/>
          <a:p>
            <a:pPr algn="l"/>
            <a:r>
              <a:rPr lang="de-DE" b="1" dirty="0"/>
              <a:t>Transfer</a:t>
            </a:r>
            <a:r>
              <a:rPr lang="de-DE" dirty="0"/>
              <a:t> </a:t>
            </a:r>
          </a:p>
          <a:p>
            <a:pPr algn="l"/>
            <a:r>
              <a:rPr lang="de-DE" dirty="0"/>
              <a:t>(auch „</a:t>
            </a:r>
            <a:r>
              <a:rPr lang="de-DE" dirty="0" err="1"/>
              <a:t>Mitübung</a:t>
            </a:r>
            <a:r>
              <a:rPr lang="de-DE" dirty="0"/>
              <a:t>“, „Lernübertragung“) bezeichnet „die unter bestimmten Bedingungen erfolgende Umsetzung und Anwendung von früheren Lernerfahrungen auf neue oder ähnliche Lern- und Verhaltenssituationen“ (Widmer 1981, S. 382)  </a:t>
            </a:r>
          </a:p>
          <a:p>
            <a:endParaRPr lang="de-DE" dirty="0"/>
          </a:p>
        </p:txBody>
      </p:sp>
      <p:sp>
        <p:nvSpPr>
          <p:cNvPr id="6" name="Textfeld 5"/>
          <p:cNvSpPr txBox="1"/>
          <p:nvPr/>
        </p:nvSpPr>
        <p:spPr>
          <a:xfrm>
            <a:off x="517525" y="3878402"/>
            <a:ext cx="7915275" cy="1015663"/>
          </a:xfrm>
          <a:prstGeom prst="rect">
            <a:avLst/>
          </a:prstGeom>
          <a:noFill/>
        </p:spPr>
        <p:txBody>
          <a:bodyPr wrap="square" rtlCol="0">
            <a:spAutoFit/>
          </a:bodyPr>
          <a:lstStyle/>
          <a:p>
            <a:pPr algn="l"/>
            <a:r>
              <a:rPr lang="de-DE" b="1" dirty="0"/>
              <a:t>Selbstkonzept</a:t>
            </a:r>
            <a:endParaRPr lang="de-DE" dirty="0"/>
          </a:p>
          <a:p>
            <a:pPr algn="l"/>
            <a:r>
              <a:rPr lang="de-DE" dirty="0"/>
              <a:t>kann definiert werden als „das mentale Modell einer Person über ihre Fähigkeiten und Eigenschaften“ (</a:t>
            </a:r>
            <a:r>
              <a:rPr lang="de-DE" dirty="0" err="1"/>
              <a:t>Moschner</a:t>
            </a:r>
            <a:r>
              <a:rPr lang="de-DE" dirty="0"/>
              <a:t> / Dickhäuser  2010)</a:t>
            </a:r>
          </a:p>
        </p:txBody>
      </p:sp>
    </p:spTree>
    <p:extLst>
      <p:ext uri="{BB962C8B-B14F-4D97-AF65-F5344CB8AC3E}">
        <p14:creationId xmlns:p14="http://schemas.microsoft.com/office/powerpoint/2010/main" val="4163010834"/>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1203325" y="22113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3" name="Textfeld 2"/>
          <p:cNvSpPr txBox="1"/>
          <p:nvPr/>
        </p:nvSpPr>
        <p:spPr>
          <a:xfrm>
            <a:off x="581320" y="1395214"/>
            <a:ext cx="7678266" cy="677108"/>
          </a:xfrm>
          <a:prstGeom prst="rect">
            <a:avLst/>
          </a:prstGeom>
          <a:noFill/>
        </p:spPr>
        <p:txBody>
          <a:bodyPr wrap="none" rtlCol="0">
            <a:spAutoFit/>
          </a:bodyPr>
          <a:lstStyle/>
          <a:p>
            <a:r>
              <a:rPr lang="de-DE" sz="1800" dirty="0"/>
              <a:t>The </a:t>
            </a:r>
            <a:r>
              <a:rPr lang="de-DE" sz="1800" dirty="0" err="1"/>
              <a:t>developmental</a:t>
            </a:r>
            <a:r>
              <a:rPr lang="de-DE" sz="1800" dirty="0"/>
              <a:t> </a:t>
            </a:r>
            <a:r>
              <a:rPr lang="de-DE" sz="1800" dirty="0" err="1"/>
              <a:t>model</a:t>
            </a:r>
            <a:r>
              <a:rPr lang="de-DE" sz="1800" dirty="0"/>
              <a:t> </a:t>
            </a:r>
            <a:r>
              <a:rPr lang="de-DE" sz="1800" dirty="0" err="1"/>
              <a:t>of</a:t>
            </a:r>
            <a:r>
              <a:rPr lang="de-DE" sz="1800" dirty="0"/>
              <a:t> </a:t>
            </a:r>
            <a:r>
              <a:rPr lang="de-DE" sz="1800" dirty="0" err="1"/>
              <a:t>self-understanding</a:t>
            </a:r>
            <a:r>
              <a:rPr lang="de-DE" sz="1800" dirty="0"/>
              <a:t> (Damon/Hart 1982/1988)</a:t>
            </a:r>
          </a:p>
          <a:p>
            <a:endParaRPr lang="de-DE" dirty="0"/>
          </a:p>
        </p:txBody>
      </p:sp>
      <p:pic>
        <p:nvPicPr>
          <p:cNvPr id="7" name="Bild 6"/>
          <p:cNvPicPr/>
          <p:nvPr/>
        </p:nvPicPr>
        <p:blipFill>
          <a:blip r:embed="rId3">
            <a:extLst>
              <a:ext uri="{28A0092B-C50C-407E-A947-70E740481C1C}">
                <a14:useLocalDpi xmlns:a14="http://schemas.microsoft.com/office/drawing/2010/main" val="0"/>
              </a:ext>
            </a:extLst>
          </a:blip>
          <a:srcRect/>
          <a:stretch>
            <a:fillRect/>
          </a:stretch>
        </p:blipFill>
        <p:spPr bwMode="auto">
          <a:xfrm>
            <a:off x="517525" y="1881822"/>
            <a:ext cx="8207375" cy="4785678"/>
          </a:xfrm>
          <a:prstGeom prst="rect">
            <a:avLst/>
          </a:prstGeom>
          <a:noFill/>
          <a:ln>
            <a:noFill/>
          </a:ln>
        </p:spPr>
      </p:pic>
      <p:sp>
        <p:nvSpPr>
          <p:cNvPr id="8" name="Rectangle 4"/>
          <p:cNvSpPr>
            <a:spLocks noGrp="1" noChangeArrowheads="1"/>
          </p:cNvSpPr>
          <p:nvPr>
            <p:ph type="title"/>
          </p:nvPr>
        </p:nvSpPr>
        <p:spPr>
          <a:xfrm>
            <a:off x="327025" y="-53975"/>
            <a:ext cx="8385175" cy="1143000"/>
          </a:xfrm>
          <a:noFill/>
        </p:spPr>
        <p:txBody>
          <a:bodyPr/>
          <a:lstStyle/>
          <a:p>
            <a:pPr algn="l"/>
            <a:r>
              <a:rPr lang="de-DE" altLang="ko-KR" sz="2800" dirty="0">
                <a:solidFill>
                  <a:schemeClr val="bg2"/>
                </a:solidFill>
                <a:latin typeface="Arial" charset="0"/>
                <a:ea typeface="굴림" charset="-127"/>
              </a:rPr>
              <a:t>2c. Grundlagen der psychologischen Forschung (2)</a:t>
            </a:r>
          </a:p>
        </p:txBody>
      </p:sp>
    </p:spTree>
    <p:extLst>
      <p:ext uri="{BB962C8B-B14F-4D97-AF65-F5344CB8AC3E}">
        <p14:creationId xmlns:p14="http://schemas.microsoft.com/office/powerpoint/2010/main" val="1343176008"/>
      </p:ext>
    </p:extLst>
  </p:cSld>
  <p:clrMapOvr>
    <a:masterClrMapping/>
  </p:clrMapOvr>
  <p:transition spd="med">
    <p:zoom/>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1203325" y="22113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3" name="Textfeld 2"/>
          <p:cNvSpPr txBox="1"/>
          <p:nvPr/>
        </p:nvSpPr>
        <p:spPr>
          <a:xfrm>
            <a:off x="133112" y="1498480"/>
            <a:ext cx="8510888" cy="707886"/>
          </a:xfrm>
          <a:prstGeom prst="rect">
            <a:avLst/>
          </a:prstGeom>
          <a:noFill/>
        </p:spPr>
        <p:txBody>
          <a:bodyPr wrap="none" rtlCol="0">
            <a:spAutoFit/>
          </a:bodyPr>
          <a:lstStyle/>
          <a:p>
            <a:r>
              <a:rPr lang="de-DE" dirty="0"/>
              <a:t>The </a:t>
            </a:r>
            <a:r>
              <a:rPr lang="de-DE" dirty="0" err="1"/>
              <a:t>developmental</a:t>
            </a:r>
            <a:r>
              <a:rPr lang="de-DE" dirty="0"/>
              <a:t> </a:t>
            </a:r>
            <a:r>
              <a:rPr lang="de-DE" dirty="0" err="1"/>
              <a:t>model</a:t>
            </a:r>
            <a:r>
              <a:rPr lang="de-DE" dirty="0"/>
              <a:t> </a:t>
            </a:r>
            <a:r>
              <a:rPr lang="de-DE" dirty="0" err="1"/>
              <a:t>of</a:t>
            </a:r>
            <a:r>
              <a:rPr lang="de-DE" dirty="0"/>
              <a:t> </a:t>
            </a:r>
            <a:r>
              <a:rPr lang="de-DE" dirty="0" err="1"/>
              <a:t>self-understanding</a:t>
            </a:r>
            <a:r>
              <a:rPr lang="de-DE" dirty="0"/>
              <a:t> (Damon/Hart 1982/1988)</a:t>
            </a:r>
          </a:p>
          <a:p>
            <a:endParaRPr lang="de-DE" dirty="0"/>
          </a:p>
        </p:txBody>
      </p:sp>
      <p:pic>
        <p:nvPicPr>
          <p:cNvPr id="2" name="Bild 1"/>
          <p:cNvPicPr>
            <a:picLocks noChangeAspect="1"/>
          </p:cNvPicPr>
          <p:nvPr/>
        </p:nvPicPr>
        <p:blipFill>
          <a:blip r:embed="rId3"/>
          <a:stretch>
            <a:fillRect/>
          </a:stretch>
        </p:blipFill>
        <p:spPr>
          <a:xfrm>
            <a:off x="517525" y="2361598"/>
            <a:ext cx="7940675" cy="3348293"/>
          </a:xfrm>
          <a:prstGeom prst="rect">
            <a:avLst/>
          </a:prstGeom>
        </p:spPr>
      </p:pic>
      <p:sp>
        <p:nvSpPr>
          <p:cNvPr id="8" name="Rectangle 4"/>
          <p:cNvSpPr>
            <a:spLocks noGrp="1" noChangeArrowheads="1"/>
          </p:cNvSpPr>
          <p:nvPr>
            <p:ph type="title"/>
          </p:nvPr>
        </p:nvSpPr>
        <p:spPr>
          <a:xfrm>
            <a:off x="327025" y="-53975"/>
            <a:ext cx="8385175" cy="1143000"/>
          </a:xfrm>
          <a:noFill/>
        </p:spPr>
        <p:txBody>
          <a:bodyPr/>
          <a:lstStyle/>
          <a:p>
            <a:pPr algn="l"/>
            <a:r>
              <a:rPr lang="de-DE" altLang="ko-KR" sz="2800" dirty="0">
                <a:solidFill>
                  <a:schemeClr val="bg2"/>
                </a:solidFill>
                <a:latin typeface="Arial" charset="0"/>
                <a:ea typeface="굴림" charset="-127"/>
              </a:rPr>
              <a:t>2c. Grundlagen der psychologischen Forschung (3)</a:t>
            </a:r>
          </a:p>
        </p:txBody>
      </p:sp>
    </p:spTree>
    <p:extLst>
      <p:ext uri="{BB962C8B-B14F-4D97-AF65-F5344CB8AC3E}">
        <p14:creationId xmlns:p14="http://schemas.microsoft.com/office/powerpoint/2010/main" val="1698870953"/>
      </p:ext>
    </p:extLst>
  </p:cSld>
  <p:clrMapOvr>
    <a:masterClrMapping/>
  </p:clrMapOvr>
  <p:transition spd="med">
    <p:zoom/>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pic>
        <p:nvPicPr>
          <p:cNvPr id="17" name="Bild 16"/>
          <p:cNvPicPr/>
          <p:nvPr/>
        </p:nvPicPr>
        <p:blipFill>
          <a:blip r:embed="rId3">
            <a:extLst>
              <a:ext uri="{28A0092B-C50C-407E-A947-70E740481C1C}">
                <a14:useLocalDpi xmlns:a14="http://schemas.microsoft.com/office/drawing/2010/main" val="0"/>
              </a:ext>
            </a:extLst>
          </a:blip>
          <a:srcRect/>
          <a:stretch>
            <a:fillRect/>
          </a:stretch>
        </p:blipFill>
        <p:spPr bwMode="auto">
          <a:xfrm>
            <a:off x="849947" y="2391410"/>
            <a:ext cx="7112953" cy="2129790"/>
          </a:xfrm>
          <a:prstGeom prst="rect">
            <a:avLst/>
          </a:prstGeom>
          <a:noFill/>
          <a:ln>
            <a:noFill/>
          </a:ln>
        </p:spPr>
      </p:pic>
      <p:sp>
        <p:nvSpPr>
          <p:cNvPr id="2" name="Textfeld 1"/>
          <p:cNvSpPr txBox="1"/>
          <p:nvPr/>
        </p:nvSpPr>
        <p:spPr>
          <a:xfrm>
            <a:off x="849947" y="1638300"/>
            <a:ext cx="1743711" cy="400110"/>
          </a:xfrm>
          <a:prstGeom prst="rect">
            <a:avLst/>
          </a:prstGeom>
          <a:noFill/>
        </p:spPr>
        <p:txBody>
          <a:bodyPr wrap="none" rtlCol="0">
            <a:spAutoFit/>
          </a:bodyPr>
          <a:lstStyle/>
          <a:p>
            <a:r>
              <a:rPr lang="de-DE" dirty="0"/>
              <a:t>Die „Big </a:t>
            </a:r>
            <a:r>
              <a:rPr lang="de-DE" dirty="0" err="1"/>
              <a:t>Five</a:t>
            </a:r>
            <a:r>
              <a:rPr lang="de-DE" dirty="0"/>
              <a:t>“</a:t>
            </a:r>
          </a:p>
        </p:txBody>
      </p:sp>
      <p:sp>
        <p:nvSpPr>
          <p:cNvPr id="3" name="Textfeld 2"/>
          <p:cNvSpPr txBox="1"/>
          <p:nvPr/>
        </p:nvSpPr>
        <p:spPr>
          <a:xfrm>
            <a:off x="925477" y="5003802"/>
            <a:ext cx="7532723" cy="1323439"/>
          </a:xfrm>
          <a:prstGeom prst="rect">
            <a:avLst/>
          </a:prstGeom>
          <a:noFill/>
        </p:spPr>
        <p:txBody>
          <a:bodyPr wrap="square" rtlCol="0">
            <a:spAutoFit/>
          </a:bodyPr>
          <a:lstStyle/>
          <a:p>
            <a:pPr marL="177800" lvl="0" indent="-177800" algn="l"/>
            <a:r>
              <a:rPr lang="de-DE" dirty="0"/>
              <a:t>- ca. 50% erblich</a:t>
            </a:r>
          </a:p>
          <a:p>
            <a:pPr marL="177800" lvl="0" indent="-177800" algn="l"/>
            <a:r>
              <a:rPr lang="de-DE" dirty="0"/>
              <a:t>- zufriedenstellende </a:t>
            </a:r>
            <a:r>
              <a:rPr lang="de-DE" dirty="0" err="1"/>
              <a:t>Reliabilitäten</a:t>
            </a:r>
            <a:r>
              <a:rPr lang="de-DE" dirty="0"/>
              <a:t> </a:t>
            </a:r>
            <a:r>
              <a:rPr lang="de-DE" dirty="0" err="1"/>
              <a:t>für</a:t>
            </a:r>
            <a:r>
              <a:rPr lang="de-DE" dirty="0"/>
              <a:t> die Selbst- und Fremdbeurteilungsform (</a:t>
            </a:r>
            <a:r>
              <a:rPr lang="de-DE" dirty="0" err="1"/>
              <a:t>Bleidorn</a:t>
            </a:r>
            <a:r>
              <a:rPr lang="de-DE" dirty="0"/>
              <a:t> / Ostendorf 2009)</a:t>
            </a:r>
          </a:p>
          <a:p>
            <a:endParaRPr lang="de-DE" dirty="0"/>
          </a:p>
        </p:txBody>
      </p:sp>
      <p:sp>
        <p:nvSpPr>
          <p:cNvPr id="9" name="Rectangle 4"/>
          <p:cNvSpPr>
            <a:spLocks noGrp="1" noChangeArrowheads="1"/>
          </p:cNvSpPr>
          <p:nvPr>
            <p:ph type="title"/>
          </p:nvPr>
        </p:nvSpPr>
        <p:spPr>
          <a:xfrm>
            <a:off x="327025" y="-53975"/>
            <a:ext cx="8385175" cy="1143000"/>
          </a:xfrm>
          <a:noFill/>
        </p:spPr>
        <p:txBody>
          <a:bodyPr/>
          <a:lstStyle/>
          <a:p>
            <a:pPr algn="l"/>
            <a:r>
              <a:rPr lang="de-DE" altLang="ko-KR" sz="2800" dirty="0">
                <a:solidFill>
                  <a:schemeClr val="bg2"/>
                </a:solidFill>
                <a:latin typeface="Arial" charset="0"/>
                <a:ea typeface="굴림" charset="-127"/>
              </a:rPr>
              <a:t>2c. Grundlagen der psychologischen Forschung (4)</a:t>
            </a:r>
          </a:p>
        </p:txBody>
      </p:sp>
    </p:spTree>
    <p:extLst>
      <p:ext uri="{BB962C8B-B14F-4D97-AF65-F5344CB8AC3E}">
        <p14:creationId xmlns:p14="http://schemas.microsoft.com/office/powerpoint/2010/main" val="3277013237"/>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pic>
        <p:nvPicPr>
          <p:cNvPr id="5" name="Inhaltsplatzhalter 3"/>
          <p:cNvPicPr>
            <a:picLocks noChangeAspect="1"/>
          </p:cNvPicPr>
          <p:nvPr/>
        </p:nvPicPr>
        <p:blipFill>
          <a:blip r:embed="rId3"/>
          <a:srcRect l="2214" r="2214"/>
          <a:stretch>
            <a:fillRect/>
          </a:stretch>
        </p:blipFill>
        <p:spPr>
          <a:xfrm>
            <a:off x="903289" y="2374900"/>
            <a:ext cx="7106127" cy="4211038"/>
          </a:xfrm>
          <a:prstGeom prst="rect">
            <a:avLst/>
          </a:prstGeom>
        </p:spPr>
      </p:pic>
      <p:sp>
        <p:nvSpPr>
          <p:cNvPr id="6" name="Textfeld 5"/>
          <p:cNvSpPr txBox="1"/>
          <p:nvPr/>
        </p:nvSpPr>
        <p:spPr>
          <a:xfrm>
            <a:off x="3797152" y="1366034"/>
            <a:ext cx="1467989" cy="954107"/>
          </a:xfrm>
          <a:prstGeom prst="rect">
            <a:avLst/>
          </a:prstGeom>
          <a:noFill/>
        </p:spPr>
        <p:txBody>
          <a:bodyPr wrap="square" rtlCol="0">
            <a:spAutoFit/>
          </a:bodyPr>
          <a:lstStyle/>
          <a:p>
            <a:r>
              <a:rPr lang="de-DE" sz="1400" dirty="0"/>
              <a:t>verschlossen, zurückhaltend, gerne allein, verlegen </a:t>
            </a:r>
          </a:p>
        </p:txBody>
      </p:sp>
      <p:sp>
        <p:nvSpPr>
          <p:cNvPr id="7" name="Textfeld 6"/>
          <p:cNvSpPr txBox="1"/>
          <p:nvPr/>
        </p:nvSpPr>
        <p:spPr>
          <a:xfrm>
            <a:off x="701675" y="3452821"/>
            <a:ext cx="1467989" cy="954107"/>
          </a:xfrm>
          <a:prstGeom prst="rect">
            <a:avLst/>
          </a:prstGeom>
          <a:noFill/>
        </p:spPr>
        <p:txBody>
          <a:bodyPr wrap="square" rtlCol="0">
            <a:spAutoFit/>
          </a:bodyPr>
          <a:lstStyle/>
          <a:p>
            <a:r>
              <a:rPr lang="de-DE" sz="1400" dirty="0"/>
              <a:t>freundlich, </a:t>
            </a:r>
          </a:p>
          <a:p>
            <a:r>
              <a:rPr lang="de-DE" sz="1400" dirty="0"/>
              <a:t>nett, </a:t>
            </a:r>
          </a:p>
          <a:p>
            <a:r>
              <a:rPr lang="de-DE" sz="1400" dirty="0"/>
              <a:t>hilfsbereit, behilflich </a:t>
            </a:r>
          </a:p>
        </p:txBody>
      </p:sp>
      <p:sp>
        <p:nvSpPr>
          <p:cNvPr id="8" name="Textfeld 7"/>
          <p:cNvSpPr txBox="1"/>
          <p:nvPr/>
        </p:nvSpPr>
        <p:spPr>
          <a:xfrm>
            <a:off x="6541427" y="3471531"/>
            <a:ext cx="1467989" cy="954107"/>
          </a:xfrm>
          <a:prstGeom prst="rect">
            <a:avLst/>
          </a:prstGeom>
          <a:noFill/>
        </p:spPr>
        <p:txBody>
          <a:bodyPr wrap="square" rtlCol="0">
            <a:spAutoFit/>
          </a:bodyPr>
          <a:lstStyle/>
          <a:p>
            <a:r>
              <a:rPr lang="de-DE" sz="1400" dirty="0"/>
              <a:t>ordentlich, sorgfältig, genau, geordnet </a:t>
            </a:r>
          </a:p>
        </p:txBody>
      </p:sp>
      <p:sp>
        <p:nvSpPr>
          <p:cNvPr id="9" name="Textfeld 8"/>
          <p:cNvSpPr txBox="1"/>
          <p:nvPr/>
        </p:nvSpPr>
        <p:spPr>
          <a:xfrm>
            <a:off x="903289" y="5631831"/>
            <a:ext cx="1631048" cy="954107"/>
          </a:xfrm>
          <a:prstGeom prst="rect">
            <a:avLst/>
          </a:prstGeom>
          <a:noFill/>
        </p:spPr>
        <p:txBody>
          <a:bodyPr wrap="square" rtlCol="0">
            <a:spAutoFit/>
          </a:bodyPr>
          <a:lstStyle/>
          <a:p>
            <a:r>
              <a:rPr lang="de-DE" sz="1400" dirty="0"/>
              <a:t>nervös, </a:t>
            </a:r>
          </a:p>
          <a:p>
            <a:r>
              <a:rPr lang="de-DE" sz="1400" dirty="0"/>
              <a:t>zappelig, </a:t>
            </a:r>
          </a:p>
          <a:p>
            <a:r>
              <a:rPr lang="de-DE" sz="1400" dirty="0"/>
              <a:t>schnell ärgerlich, ängstlich </a:t>
            </a:r>
          </a:p>
        </p:txBody>
      </p:sp>
      <p:sp>
        <p:nvSpPr>
          <p:cNvPr id="10" name="Textfeld 9"/>
          <p:cNvSpPr txBox="1"/>
          <p:nvPr/>
        </p:nvSpPr>
        <p:spPr>
          <a:xfrm>
            <a:off x="6318207" y="5631831"/>
            <a:ext cx="1467989" cy="738664"/>
          </a:xfrm>
          <a:prstGeom prst="rect">
            <a:avLst/>
          </a:prstGeom>
          <a:noFill/>
        </p:spPr>
        <p:txBody>
          <a:bodyPr wrap="square" rtlCol="0">
            <a:spAutoFit/>
          </a:bodyPr>
          <a:lstStyle/>
          <a:p>
            <a:r>
              <a:rPr lang="de-DE" sz="1400" dirty="0"/>
              <a:t>einfallsreich, kreativ, vielseitig </a:t>
            </a:r>
          </a:p>
        </p:txBody>
      </p:sp>
      <p:sp>
        <p:nvSpPr>
          <p:cNvPr id="11" name="Titel 1"/>
          <p:cNvSpPr txBox="1">
            <a:spLocks/>
          </p:cNvSpPr>
          <p:nvPr/>
        </p:nvSpPr>
        <p:spPr bwMode="auto">
          <a:xfrm>
            <a:off x="327025" y="1377692"/>
            <a:ext cx="8229600" cy="12726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normAutofit fontScale="97500" lnSpcReduction="100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Book Antiqua" pitchFamily="18" charset="0"/>
              </a:defRPr>
            </a:lvl2pPr>
            <a:lvl3pPr algn="ctr" rtl="0" eaLnBrk="0" fontAlgn="base" hangingPunct="0">
              <a:spcBef>
                <a:spcPct val="0"/>
              </a:spcBef>
              <a:spcAft>
                <a:spcPct val="0"/>
              </a:spcAft>
              <a:defRPr sz="4400">
                <a:solidFill>
                  <a:schemeClr val="tx2"/>
                </a:solidFill>
                <a:latin typeface="Book Antiqua" pitchFamily="18" charset="0"/>
              </a:defRPr>
            </a:lvl3pPr>
            <a:lvl4pPr algn="ctr" rtl="0" eaLnBrk="0" fontAlgn="base" hangingPunct="0">
              <a:spcBef>
                <a:spcPct val="0"/>
              </a:spcBef>
              <a:spcAft>
                <a:spcPct val="0"/>
              </a:spcAft>
              <a:defRPr sz="4400">
                <a:solidFill>
                  <a:schemeClr val="tx2"/>
                </a:solidFill>
                <a:latin typeface="Book Antiqua" pitchFamily="18" charset="0"/>
              </a:defRPr>
            </a:lvl4pPr>
            <a:lvl5pPr algn="ctr" rtl="0" eaLnBrk="0" fontAlgn="base" hangingPunct="0">
              <a:spcBef>
                <a:spcPct val="0"/>
              </a:spcBef>
              <a:spcAft>
                <a:spcPct val="0"/>
              </a:spcAft>
              <a:defRPr sz="4400">
                <a:solidFill>
                  <a:schemeClr val="tx2"/>
                </a:solidFill>
                <a:latin typeface="Book Antiqua" pitchFamily="18" charset="0"/>
              </a:defRPr>
            </a:lvl5pPr>
            <a:lvl6pPr marL="457200" algn="ctr" rtl="0" eaLnBrk="0" fontAlgn="base" hangingPunct="0">
              <a:spcBef>
                <a:spcPct val="0"/>
              </a:spcBef>
              <a:spcAft>
                <a:spcPct val="0"/>
              </a:spcAft>
              <a:defRPr sz="4400">
                <a:solidFill>
                  <a:schemeClr val="tx2"/>
                </a:solidFill>
                <a:latin typeface="Book Antiqua" pitchFamily="18" charset="0"/>
              </a:defRPr>
            </a:lvl6pPr>
            <a:lvl7pPr marL="914400" algn="ctr" rtl="0" eaLnBrk="0" fontAlgn="base" hangingPunct="0">
              <a:spcBef>
                <a:spcPct val="0"/>
              </a:spcBef>
              <a:spcAft>
                <a:spcPct val="0"/>
              </a:spcAft>
              <a:defRPr sz="4400">
                <a:solidFill>
                  <a:schemeClr val="tx2"/>
                </a:solidFill>
                <a:latin typeface="Book Antiqua" pitchFamily="18" charset="0"/>
              </a:defRPr>
            </a:lvl7pPr>
            <a:lvl8pPr marL="1371600" algn="ctr" rtl="0" eaLnBrk="0" fontAlgn="base" hangingPunct="0">
              <a:spcBef>
                <a:spcPct val="0"/>
              </a:spcBef>
              <a:spcAft>
                <a:spcPct val="0"/>
              </a:spcAft>
              <a:defRPr sz="4400">
                <a:solidFill>
                  <a:schemeClr val="tx2"/>
                </a:solidFill>
                <a:latin typeface="Book Antiqua" pitchFamily="18" charset="0"/>
              </a:defRPr>
            </a:lvl8pPr>
            <a:lvl9pPr marL="1828800" algn="ctr" rtl="0" eaLnBrk="0" fontAlgn="base" hangingPunct="0">
              <a:spcBef>
                <a:spcPct val="0"/>
              </a:spcBef>
              <a:spcAft>
                <a:spcPct val="0"/>
              </a:spcAft>
              <a:defRPr sz="4400">
                <a:solidFill>
                  <a:schemeClr val="tx2"/>
                </a:solidFill>
                <a:latin typeface="Book Antiqua" pitchFamily="18" charset="0"/>
              </a:defRPr>
            </a:lvl9pPr>
          </a:lstStyle>
          <a:p>
            <a:pPr algn="l"/>
            <a:r>
              <a:rPr lang="de-DE" dirty="0">
                <a:latin typeface="+mn-lt"/>
              </a:rPr>
              <a:t>„Big </a:t>
            </a:r>
            <a:r>
              <a:rPr lang="de-DE" dirty="0" err="1">
                <a:latin typeface="+mn-lt"/>
              </a:rPr>
              <a:t>Five</a:t>
            </a:r>
            <a:r>
              <a:rPr lang="de-DE" dirty="0">
                <a:latin typeface="+mn-lt"/>
              </a:rPr>
              <a:t>“</a:t>
            </a:r>
            <a:br>
              <a:rPr lang="de-DE" dirty="0">
                <a:latin typeface="+mn-lt"/>
              </a:rPr>
            </a:br>
            <a:r>
              <a:rPr lang="de-DE" sz="2000" dirty="0">
                <a:latin typeface="+mn-lt"/>
              </a:rPr>
              <a:t>(Fünf-Faktoren-Modell</a:t>
            </a:r>
            <a:br>
              <a:rPr lang="de-DE" sz="2000" dirty="0">
                <a:latin typeface="+mn-lt"/>
              </a:rPr>
            </a:br>
            <a:r>
              <a:rPr lang="de-DE" sz="2000" dirty="0">
                <a:latin typeface="+mn-lt"/>
              </a:rPr>
              <a:t>der Persönlichkeit)</a:t>
            </a:r>
            <a:endParaRPr lang="de-DE" dirty="0">
              <a:latin typeface="+mn-lt"/>
            </a:endParaRPr>
          </a:p>
        </p:txBody>
      </p:sp>
      <p:sp>
        <p:nvSpPr>
          <p:cNvPr id="13" name="Rectangle 4"/>
          <p:cNvSpPr>
            <a:spLocks noGrp="1" noChangeArrowheads="1"/>
          </p:cNvSpPr>
          <p:nvPr>
            <p:ph type="title"/>
          </p:nvPr>
        </p:nvSpPr>
        <p:spPr>
          <a:xfrm>
            <a:off x="327025" y="-53975"/>
            <a:ext cx="8385175" cy="1143000"/>
          </a:xfrm>
          <a:noFill/>
        </p:spPr>
        <p:txBody>
          <a:bodyPr/>
          <a:lstStyle/>
          <a:p>
            <a:pPr algn="l"/>
            <a:r>
              <a:rPr lang="de-DE" altLang="ko-KR" sz="2800" dirty="0">
                <a:solidFill>
                  <a:schemeClr val="bg2"/>
                </a:solidFill>
                <a:latin typeface="Arial" charset="0"/>
                <a:ea typeface="굴림" charset="-127"/>
              </a:rPr>
              <a:t>2c. Grundlagen der psychologischen Forschung (5)</a:t>
            </a:r>
          </a:p>
        </p:txBody>
      </p:sp>
    </p:spTree>
    <p:extLst>
      <p:ext uri="{BB962C8B-B14F-4D97-AF65-F5344CB8AC3E}">
        <p14:creationId xmlns:p14="http://schemas.microsoft.com/office/powerpoint/2010/main" val="2925268497"/>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r>
              <a:rPr lang="de-DE" altLang="ko-KR" sz="3200" dirty="0">
                <a:solidFill>
                  <a:schemeClr val="bg2"/>
                </a:solidFill>
                <a:latin typeface="Arial" charset="0"/>
                <a:ea typeface="굴림" charset="-127"/>
              </a:rPr>
              <a:t>Gliederung</a:t>
            </a:r>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buFontTx/>
              <a:buAutoNum type="arabicPeriod"/>
            </a:pPr>
            <a:r>
              <a:rPr lang="de-DE" sz="2000" dirty="0">
                <a:latin typeface="Arial" charset="0"/>
              </a:rPr>
              <a:t>Einführung</a:t>
            </a:r>
            <a:endParaRPr lang="de-DE" altLang="de-DE" sz="2000" dirty="0">
              <a:latin typeface="Arial" charset="0"/>
            </a:endParaRPr>
          </a:p>
        </p:txBody>
      </p:sp>
      <p:sp>
        <p:nvSpPr>
          <p:cNvPr id="933896" name="Text Box 8"/>
          <p:cNvSpPr txBox="1">
            <a:spLocks noChangeArrowheads="1"/>
          </p:cNvSpPr>
          <p:nvPr/>
        </p:nvSpPr>
        <p:spPr bwMode="auto">
          <a:xfrm>
            <a:off x="517525" y="2023110"/>
            <a:ext cx="8310562" cy="340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spcAft>
                <a:spcPts val="600"/>
              </a:spcAft>
              <a:buAutoNum type="arabicPeriod" startAt="2"/>
            </a:pPr>
            <a:r>
              <a:rPr lang="de-DE" altLang="de-DE" sz="2000" dirty="0">
                <a:latin typeface="Arial" charset="0"/>
              </a:rPr>
              <a:t>Theorie und </a:t>
            </a:r>
            <a:r>
              <a:rPr lang="de-DE" sz="2000" dirty="0">
                <a:latin typeface="Arial" charset="0"/>
              </a:rPr>
              <a:t>Hypothesenbildung</a:t>
            </a:r>
            <a:br>
              <a:rPr lang="de-DE" sz="2000" dirty="0">
                <a:latin typeface="Arial" charset="0"/>
              </a:rPr>
            </a:br>
            <a:br>
              <a:rPr lang="de-DE" sz="2000" dirty="0">
                <a:latin typeface="Arial" charset="0"/>
              </a:rPr>
            </a:br>
            <a:r>
              <a:rPr lang="de-DE" sz="2000" dirty="0">
                <a:latin typeface="Arial" charset="0"/>
              </a:rPr>
              <a:t>a) Ergebnisse vorhandener Studien</a:t>
            </a:r>
            <a:br>
              <a:rPr lang="de-DE" sz="2000" dirty="0">
                <a:latin typeface="Arial" charset="0"/>
              </a:rPr>
            </a:br>
            <a:r>
              <a:rPr lang="de-DE" sz="2000" dirty="0">
                <a:latin typeface="Arial" charset="0"/>
              </a:rPr>
              <a:t>b) Interviews</a:t>
            </a:r>
            <a:br>
              <a:rPr lang="de-DE" sz="2000" dirty="0">
                <a:latin typeface="Arial" charset="0"/>
              </a:rPr>
            </a:br>
            <a:r>
              <a:rPr lang="de-DE" sz="2000" dirty="0">
                <a:latin typeface="Arial" charset="0"/>
              </a:rPr>
              <a:t>c) Grundlagen der psychologischen Forschung</a:t>
            </a:r>
            <a:br>
              <a:rPr lang="de-DE" sz="2000" dirty="0">
                <a:latin typeface="Arial" charset="0"/>
              </a:rPr>
            </a:br>
            <a:r>
              <a:rPr lang="de-DE" sz="2000" dirty="0">
                <a:latin typeface="Arial" charset="0"/>
              </a:rPr>
              <a:t>d) Hypothesen für die quantitative Untersuchung</a:t>
            </a:r>
          </a:p>
          <a:p>
            <a:pPr>
              <a:spcBef>
                <a:spcPct val="50000"/>
              </a:spcBef>
              <a:buAutoNum type="arabicPeriod" startAt="2"/>
            </a:pPr>
            <a:r>
              <a:rPr lang="de-DE" sz="2000" dirty="0">
                <a:latin typeface="Arial" charset="0"/>
              </a:rPr>
              <a:t>Design der Studie</a:t>
            </a:r>
          </a:p>
          <a:p>
            <a:pPr>
              <a:spcBef>
                <a:spcPct val="50000"/>
              </a:spcBef>
              <a:buAutoNum type="arabicPeriod" startAt="2"/>
            </a:pPr>
            <a:r>
              <a:rPr lang="de-DE" sz="2000" dirty="0">
                <a:latin typeface="Arial" charset="0"/>
              </a:rPr>
              <a:t>Ergebnisse</a:t>
            </a:r>
          </a:p>
          <a:p>
            <a:pPr>
              <a:spcBef>
                <a:spcPct val="50000"/>
              </a:spcBef>
              <a:buAutoNum type="arabicPeriod" startAt="2"/>
            </a:pPr>
            <a:r>
              <a:rPr lang="de-DE" sz="2000" dirty="0">
                <a:latin typeface="Arial" charset="0"/>
              </a:rPr>
              <a:t>Diskussion der Ergebnisse</a:t>
            </a:r>
          </a:p>
        </p:txBody>
      </p:sp>
      <p:pic>
        <p:nvPicPr>
          <p:cNvPr id="933898" name="Picture 10" descr="PP-Bilder - Gliederu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277" y="165100"/>
            <a:ext cx="942811"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58807659"/>
      </p:ext>
    </p:extLst>
  </p:cSld>
  <p:clrMapOvr>
    <a:masterClrMapping/>
  </p:clrMapOvr>
  <p:transition spd="med">
    <p:zoom/>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901700" y="0"/>
            <a:ext cx="6975475" cy="1143000"/>
          </a:xfrm>
          <a:noFill/>
        </p:spPr>
        <p:txBody>
          <a:bodyPr/>
          <a:lstStyle/>
          <a:p>
            <a:pPr algn="l"/>
            <a:r>
              <a:rPr lang="de-DE" altLang="ko-KR" sz="3200" dirty="0">
                <a:solidFill>
                  <a:schemeClr val="bg2"/>
                </a:solidFill>
                <a:latin typeface="Arial" charset="0"/>
                <a:ea typeface="굴림" charset="-127"/>
              </a:rPr>
              <a:t>Gliederung</a:t>
            </a:r>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buFontTx/>
              <a:buAutoNum type="arabicPeriod"/>
            </a:pPr>
            <a:r>
              <a:rPr lang="de-DE" sz="2000" dirty="0">
                <a:latin typeface="Arial" charset="0"/>
              </a:rPr>
              <a:t>Einführung</a:t>
            </a:r>
            <a:endParaRPr lang="de-DE" altLang="de-DE" sz="2000" dirty="0">
              <a:latin typeface="Arial" charset="0"/>
            </a:endParaRPr>
          </a:p>
        </p:txBody>
      </p:sp>
      <p:sp>
        <p:nvSpPr>
          <p:cNvPr id="933896" name="Text Box 8"/>
          <p:cNvSpPr txBox="1">
            <a:spLocks noChangeArrowheads="1"/>
          </p:cNvSpPr>
          <p:nvPr/>
        </p:nvSpPr>
        <p:spPr bwMode="auto">
          <a:xfrm>
            <a:off x="517525" y="2023110"/>
            <a:ext cx="8310562" cy="340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spcAft>
                <a:spcPts val="600"/>
              </a:spcAft>
              <a:buFontTx/>
              <a:buAutoNum type="arabicPeriod" startAt="2"/>
            </a:pPr>
            <a:r>
              <a:rPr lang="de-DE" altLang="de-DE" sz="2000" dirty="0">
                <a:latin typeface="Arial" charset="0"/>
              </a:rPr>
              <a:t>Theorie und </a:t>
            </a:r>
            <a:r>
              <a:rPr lang="de-DE" sz="2000" dirty="0">
                <a:latin typeface="Arial" charset="0"/>
              </a:rPr>
              <a:t>Hypothesenbildung</a:t>
            </a:r>
            <a:br>
              <a:rPr lang="de-DE" sz="2000" dirty="0">
                <a:latin typeface="Arial" charset="0"/>
              </a:rPr>
            </a:br>
            <a:br>
              <a:rPr lang="de-DE" sz="2000" dirty="0">
                <a:latin typeface="Arial" charset="0"/>
              </a:rPr>
            </a:br>
            <a:r>
              <a:rPr lang="de-DE" sz="2000" dirty="0">
                <a:latin typeface="Arial" charset="0"/>
              </a:rPr>
              <a:t>a) Bisherige Forschungsergebnisse</a:t>
            </a:r>
            <a:br>
              <a:rPr lang="de-DE" sz="2000" dirty="0">
                <a:latin typeface="Arial" charset="0"/>
              </a:rPr>
            </a:br>
            <a:r>
              <a:rPr lang="de-DE" sz="2000" dirty="0">
                <a:latin typeface="Arial" charset="0"/>
              </a:rPr>
              <a:t>b) Interviews</a:t>
            </a:r>
            <a:br>
              <a:rPr lang="de-DE" sz="2000" dirty="0">
                <a:latin typeface="Arial" charset="0"/>
              </a:rPr>
            </a:br>
            <a:r>
              <a:rPr lang="de-DE" sz="2000" dirty="0">
                <a:latin typeface="Arial" charset="0"/>
              </a:rPr>
              <a:t>c) Grundlagen der psychologischen Forschung</a:t>
            </a:r>
            <a:br>
              <a:rPr lang="de-DE" sz="2000" dirty="0">
                <a:latin typeface="Arial" charset="0"/>
              </a:rPr>
            </a:br>
            <a:r>
              <a:rPr lang="de-DE" sz="2000" dirty="0">
                <a:solidFill>
                  <a:srgbClr val="FF0000"/>
                </a:solidFill>
                <a:latin typeface="Arial" charset="0"/>
              </a:rPr>
              <a:t>d) Hypothesen für die quantitative Untersuchung</a:t>
            </a:r>
          </a:p>
          <a:p>
            <a:pPr>
              <a:spcBef>
                <a:spcPct val="50000"/>
              </a:spcBef>
              <a:buAutoNum type="arabicPeriod" startAt="2"/>
            </a:pPr>
            <a:r>
              <a:rPr lang="de-DE" sz="2000" dirty="0">
                <a:latin typeface="Arial" charset="0"/>
              </a:rPr>
              <a:t>Design der Studie</a:t>
            </a:r>
          </a:p>
          <a:p>
            <a:pPr>
              <a:spcBef>
                <a:spcPct val="50000"/>
              </a:spcBef>
              <a:buAutoNum type="arabicPeriod" startAt="2"/>
            </a:pPr>
            <a:r>
              <a:rPr lang="de-DE" sz="2000" dirty="0">
                <a:latin typeface="Arial" charset="0"/>
              </a:rPr>
              <a:t>Ergebnisse</a:t>
            </a:r>
          </a:p>
          <a:p>
            <a:pPr>
              <a:spcBef>
                <a:spcPct val="50000"/>
              </a:spcBef>
              <a:buAutoNum type="arabicPeriod" startAt="2"/>
            </a:pPr>
            <a:r>
              <a:rPr lang="de-DE" sz="2000" dirty="0">
                <a:latin typeface="Arial" charset="0"/>
              </a:rPr>
              <a:t>Diskussion der Ergebnisse</a:t>
            </a:r>
          </a:p>
        </p:txBody>
      </p:sp>
      <p:pic>
        <p:nvPicPr>
          <p:cNvPr id="933898" name="Picture 10" descr="PP-Bilder - Gliederu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277" y="165100"/>
            <a:ext cx="942811"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17840323"/>
      </p:ext>
    </p:extLst>
  </p:cSld>
  <p:clrMapOvr>
    <a:masterClrMapping/>
  </p:clrMapOvr>
  <p:transition spd="med">
    <p:zoom/>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254000" y="0"/>
            <a:ext cx="8586787" cy="1143000"/>
          </a:xfrm>
          <a:noFill/>
        </p:spPr>
        <p:txBody>
          <a:bodyPr/>
          <a:lstStyle/>
          <a:p>
            <a:pPr algn="l"/>
            <a:r>
              <a:rPr lang="de-DE" altLang="ko-KR" sz="2800" dirty="0">
                <a:solidFill>
                  <a:schemeClr val="bg2"/>
                </a:solidFill>
                <a:latin typeface="Arial" charset="0"/>
                <a:ea typeface="굴림" charset="-127"/>
              </a:rPr>
              <a:t>2d. Hypothesen für die quantitative Untersuchung </a:t>
            </a:r>
          </a:p>
        </p:txBody>
      </p:sp>
      <p:sp>
        <p:nvSpPr>
          <p:cNvPr id="933894" name="Text Box 6"/>
          <p:cNvSpPr txBox="1">
            <a:spLocks noChangeArrowheads="1"/>
          </p:cNvSpPr>
          <p:nvPr/>
        </p:nvSpPr>
        <p:spPr bwMode="auto">
          <a:xfrm>
            <a:off x="517524" y="1727518"/>
            <a:ext cx="8310563" cy="1631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0" indent="0">
              <a:spcBef>
                <a:spcPct val="50000"/>
              </a:spcBef>
            </a:pPr>
            <a:r>
              <a:rPr lang="de-DE" altLang="de-DE" sz="2000" b="1" dirty="0">
                <a:latin typeface="Arial" charset="0"/>
              </a:rPr>
              <a:t>H</a:t>
            </a:r>
            <a:r>
              <a:rPr lang="de-DE" altLang="de-DE" sz="2000" b="1" baseline="-25000" dirty="0">
                <a:latin typeface="Arial" charset="0"/>
              </a:rPr>
              <a:t>0</a:t>
            </a:r>
            <a:r>
              <a:rPr lang="de-DE" altLang="de-DE" sz="2000" dirty="0">
                <a:latin typeface="Arial" charset="0"/>
              </a:rPr>
              <a:t>: Für die Persönlichkeitsentwicklung spielt es keine signifikante Rolle, ob Realschüler in den Jahrgangsstufen 5 und 6 für zwei Schuljahre einer Schulklasse angehören, die im Fach Musik schwerpunktmäßig nach dem Bandklassen-Modell unterrichtet werden, oder ob sie einer Schulklasse angehören, die konventionellen Musikunterricht erhält.</a:t>
            </a:r>
          </a:p>
        </p:txBody>
      </p:sp>
      <p:sp>
        <p:nvSpPr>
          <p:cNvPr id="933896" name="Text Box 8"/>
          <p:cNvSpPr txBox="1">
            <a:spLocks noChangeArrowheads="1"/>
          </p:cNvSpPr>
          <p:nvPr/>
        </p:nvSpPr>
        <p:spPr bwMode="auto">
          <a:xfrm>
            <a:off x="530225" y="3648710"/>
            <a:ext cx="8310562" cy="27853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0" indent="0">
              <a:spcBef>
                <a:spcPct val="50000"/>
              </a:spcBef>
              <a:spcAft>
                <a:spcPts val="600"/>
              </a:spcAft>
            </a:pPr>
            <a:r>
              <a:rPr lang="de-DE" sz="2000" b="1" dirty="0">
                <a:latin typeface="Arial" charset="0"/>
              </a:rPr>
              <a:t>H</a:t>
            </a:r>
            <a:r>
              <a:rPr lang="de-DE" sz="2000" b="1" baseline="-25000" dirty="0">
                <a:latin typeface="Arial" charset="0"/>
              </a:rPr>
              <a:t>1</a:t>
            </a:r>
            <a:r>
              <a:rPr lang="de-DE" sz="2000" dirty="0">
                <a:latin typeface="Arial" charset="0"/>
              </a:rPr>
              <a:t>: Die Teilnahme am Bandklassen-Modell hat signifikante Auswirkungen auf die Persönlichkeitsentwicklung bzw. das Selbstkonzept der Schüler. Diese Auswirkungen zeigen sich in folgenden Bereichen:</a:t>
            </a:r>
          </a:p>
          <a:p>
            <a:pPr marL="0" indent="0">
              <a:spcBef>
                <a:spcPct val="50000"/>
              </a:spcBef>
              <a:spcAft>
                <a:spcPts val="600"/>
              </a:spcAft>
            </a:pPr>
            <a:r>
              <a:rPr lang="de-DE" sz="2000" dirty="0">
                <a:latin typeface="Arial" charset="0"/>
              </a:rPr>
              <a:t>a) Selbstwertgefühl</a:t>
            </a:r>
            <a:br>
              <a:rPr lang="de-DE" sz="2000" dirty="0">
                <a:latin typeface="Arial" charset="0"/>
              </a:rPr>
            </a:br>
            <a:r>
              <a:rPr lang="de-DE" sz="2000" dirty="0">
                <a:latin typeface="Arial" charset="0"/>
              </a:rPr>
              <a:t>b) Zufriedenheit </a:t>
            </a:r>
            <a:br>
              <a:rPr lang="de-DE" sz="2000" dirty="0">
                <a:latin typeface="Arial" charset="0"/>
              </a:rPr>
            </a:br>
            <a:r>
              <a:rPr lang="de-DE" sz="2000" dirty="0">
                <a:latin typeface="Arial" charset="0"/>
              </a:rPr>
              <a:t>c) Emotionales Erleben</a:t>
            </a:r>
            <a:br>
              <a:rPr lang="de-DE" sz="2000" dirty="0">
                <a:latin typeface="Arial" charset="0"/>
              </a:rPr>
            </a:br>
            <a:r>
              <a:rPr lang="de-DE" sz="2000" dirty="0">
                <a:latin typeface="Arial" charset="0"/>
              </a:rPr>
              <a:t>d) Fünf Hauptdimensionen der Persönlichkeit („Big </a:t>
            </a:r>
            <a:r>
              <a:rPr lang="de-DE" sz="2000" dirty="0" err="1">
                <a:latin typeface="Arial" charset="0"/>
              </a:rPr>
              <a:t>Five</a:t>
            </a:r>
            <a:r>
              <a:rPr lang="de-DE" sz="2000" dirty="0">
                <a:latin typeface="Arial" charset="0"/>
              </a:rPr>
              <a:t>“)</a:t>
            </a:r>
          </a:p>
        </p:txBody>
      </p:sp>
    </p:spTree>
    <p:extLst>
      <p:ext uri="{BB962C8B-B14F-4D97-AF65-F5344CB8AC3E}">
        <p14:creationId xmlns:p14="http://schemas.microsoft.com/office/powerpoint/2010/main" val="4229397928"/>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33894">
                                            <p:txEl>
                                              <p:pRg st="0" end="0"/>
                                            </p:txEl>
                                          </p:spTgt>
                                        </p:tgtEl>
                                        <p:attrNameLst>
                                          <p:attrName>style.visibility</p:attrName>
                                        </p:attrNameLst>
                                      </p:cBhvr>
                                      <p:to>
                                        <p:strVal val="visible"/>
                                      </p:to>
                                    </p:set>
                                    <p:animEffect transition="in" filter="blinds(horizontal)">
                                      <p:cBhvr>
                                        <p:cTn id="7" dur="500"/>
                                        <p:tgtEl>
                                          <p:spTgt spid="9338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33896">
                                            <p:txEl>
                                              <p:pRg st="0" end="0"/>
                                            </p:txEl>
                                          </p:spTgt>
                                        </p:tgtEl>
                                        <p:attrNameLst>
                                          <p:attrName>style.visibility</p:attrName>
                                        </p:attrNameLst>
                                      </p:cBhvr>
                                      <p:to>
                                        <p:strVal val="visible"/>
                                      </p:to>
                                    </p:set>
                                    <p:animEffect transition="in" filter="blinds(horizontal)">
                                      <p:cBhvr>
                                        <p:cTn id="12" dur="500"/>
                                        <p:tgtEl>
                                          <p:spTgt spid="93389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33896">
                                            <p:txEl>
                                              <p:pRg st="1" end="1"/>
                                            </p:txEl>
                                          </p:spTgt>
                                        </p:tgtEl>
                                        <p:attrNameLst>
                                          <p:attrName>style.visibility</p:attrName>
                                        </p:attrNameLst>
                                      </p:cBhvr>
                                      <p:to>
                                        <p:strVal val="visible"/>
                                      </p:to>
                                    </p:set>
                                    <p:animEffect transition="in" filter="blinds(horizontal)">
                                      <p:cBhvr>
                                        <p:cTn id="17" dur="500"/>
                                        <p:tgtEl>
                                          <p:spTgt spid="93389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33896">
                                            <p:txEl>
                                              <p:pRg st="1" end="1"/>
                                            </p:txEl>
                                          </p:spTgt>
                                        </p:tgtEl>
                                        <p:attrNameLst>
                                          <p:attrName>style.visibility</p:attrName>
                                        </p:attrNameLst>
                                      </p:cBhvr>
                                      <p:to>
                                        <p:strVal val="visible"/>
                                      </p:to>
                                    </p:set>
                                    <p:animEffect transition="in" filter="blinds(horizontal)">
                                      <p:cBhvr>
                                        <p:cTn id="22" dur="500"/>
                                        <p:tgtEl>
                                          <p:spTgt spid="93389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33896">
                                            <p:txEl>
                                              <p:pRg st="1" end="1"/>
                                            </p:txEl>
                                          </p:spTgt>
                                        </p:tgtEl>
                                        <p:attrNameLst>
                                          <p:attrName>style.visibility</p:attrName>
                                        </p:attrNameLst>
                                      </p:cBhvr>
                                      <p:to>
                                        <p:strVal val="visible"/>
                                      </p:to>
                                    </p:set>
                                    <p:animEffect transition="in" filter="blinds(horizontal)">
                                      <p:cBhvr>
                                        <p:cTn id="27" dur="500"/>
                                        <p:tgtEl>
                                          <p:spTgt spid="93389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33896">
                                            <p:txEl>
                                              <p:pRg st="1" end="1"/>
                                            </p:txEl>
                                          </p:spTgt>
                                        </p:tgtEl>
                                        <p:attrNameLst>
                                          <p:attrName>style.visibility</p:attrName>
                                        </p:attrNameLst>
                                      </p:cBhvr>
                                      <p:to>
                                        <p:strVal val="visible"/>
                                      </p:to>
                                    </p:set>
                                    <p:animEffect transition="in" filter="blinds(horizontal)">
                                      <p:cBhvr>
                                        <p:cTn id="32" dur="500"/>
                                        <p:tgtEl>
                                          <p:spTgt spid="9338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r>
              <a:rPr lang="de-DE" altLang="ko-KR" sz="3200" dirty="0">
                <a:solidFill>
                  <a:schemeClr val="bg2"/>
                </a:solidFill>
                <a:latin typeface="Arial" charset="0"/>
                <a:ea typeface="굴림" charset="-127"/>
              </a:rPr>
              <a:t>Gliederung</a:t>
            </a:r>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buFontTx/>
              <a:buAutoNum type="arabicPeriod"/>
            </a:pPr>
            <a:r>
              <a:rPr lang="de-DE" sz="2000" dirty="0">
                <a:latin typeface="Arial" charset="0"/>
              </a:rPr>
              <a:t>Einführung</a:t>
            </a:r>
            <a:endParaRPr lang="de-DE" altLang="de-DE" sz="2000" dirty="0">
              <a:latin typeface="Arial" charset="0"/>
            </a:endParaRPr>
          </a:p>
        </p:txBody>
      </p:sp>
      <p:sp>
        <p:nvSpPr>
          <p:cNvPr id="933896" name="Text Box 8"/>
          <p:cNvSpPr txBox="1">
            <a:spLocks noChangeArrowheads="1"/>
          </p:cNvSpPr>
          <p:nvPr/>
        </p:nvSpPr>
        <p:spPr bwMode="auto">
          <a:xfrm>
            <a:off x="517525" y="2023110"/>
            <a:ext cx="8310562" cy="340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spcAft>
                <a:spcPts val="600"/>
              </a:spcAft>
              <a:buFontTx/>
              <a:buAutoNum type="arabicPeriod" startAt="2"/>
            </a:pPr>
            <a:r>
              <a:rPr lang="de-DE" altLang="de-DE" sz="2000" dirty="0">
                <a:latin typeface="Arial" charset="0"/>
              </a:rPr>
              <a:t>Theorie und </a:t>
            </a:r>
            <a:r>
              <a:rPr lang="de-DE" sz="2000" dirty="0">
                <a:latin typeface="Arial" charset="0"/>
              </a:rPr>
              <a:t>Hypothesenbildung</a:t>
            </a:r>
            <a:br>
              <a:rPr lang="de-DE" sz="2000" dirty="0">
                <a:latin typeface="Arial" charset="0"/>
              </a:rPr>
            </a:br>
            <a:br>
              <a:rPr lang="de-DE" sz="2000" dirty="0">
                <a:latin typeface="Arial" charset="0"/>
              </a:rPr>
            </a:br>
            <a:r>
              <a:rPr lang="de-DE" sz="2000" dirty="0">
                <a:latin typeface="Arial" charset="0"/>
              </a:rPr>
              <a:t>a) Bisherige Forschungsergebnisse</a:t>
            </a:r>
            <a:br>
              <a:rPr lang="de-DE" sz="2000" dirty="0">
                <a:latin typeface="Arial" charset="0"/>
              </a:rPr>
            </a:br>
            <a:r>
              <a:rPr lang="de-DE" sz="2000" dirty="0">
                <a:latin typeface="Arial" charset="0"/>
              </a:rPr>
              <a:t>b) Interviews</a:t>
            </a:r>
            <a:br>
              <a:rPr lang="de-DE" sz="2000" dirty="0">
                <a:latin typeface="Arial" charset="0"/>
              </a:rPr>
            </a:br>
            <a:r>
              <a:rPr lang="de-DE" sz="2000" dirty="0">
                <a:latin typeface="Arial" charset="0"/>
              </a:rPr>
              <a:t>c) Grundlagen der psychologischen Forschung</a:t>
            </a:r>
            <a:br>
              <a:rPr lang="de-DE" sz="2000" dirty="0">
                <a:latin typeface="Arial" charset="0"/>
              </a:rPr>
            </a:br>
            <a:r>
              <a:rPr lang="de-DE" sz="2000" dirty="0">
                <a:latin typeface="Arial" charset="0"/>
              </a:rPr>
              <a:t>d) Hypothesen für die quantitative Untersuchung</a:t>
            </a:r>
          </a:p>
          <a:p>
            <a:pPr>
              <a:spcBef>
                <a:spcPct val="50000"/>
              </a:spcBef>
              <a:buAutoNum type="arabicPeriod" startAt="2"/>
            </a:pPr>
            <a:r>
              <a:rPr lang="de-DE" sz="2000" dirty="0">
                <a:solidFill>
                  <a:srgbClr val="FF0000"/>
                </a:solidFill>
                <a:latin typeface="Arial" charset="0"/>
              </a:rPr>
              <a:t>Design der Studie</a:t>
            </a:r>
          </a:p>
          <a:p>
            <a:pPr>
              <a:spcBef>
                <a:spcPct val="50000"/>
              </a:spcBef>
              <a:buAutoNum type="arabicPeriod" startAt="2"/>
            </a:pPr>
            <a:r>
              <a:rPr lang="de-DE" sz="2000" dirty="0">
                <a:latin typeface="Arial" charset="0"/>
              </a:rPr>
              <a:t>Ergebnisse</a:t>
            </a:r>
          </a:p>
          <a:p>
            <a:pPr>
              <a:spcBef>
                <a:spcPct val="50000"/>
              </a:spcBef>
              <a:buAutoNum type="arabicPeriod" startAt="2"/>
            </a:pPr>
            <a:r>
              <a:rPr lang="de-DE" sz="2000" dirty="0">
                <a:latin typeface="Arial" charset="0"/>
              </a:rPr>
              <a:t>Diskussion der Ergebnisse</a:t>
            </a:r>
          </a:p>
        </p:txBody>
      </p:sp>
      <p:pic>
        <p:nvPicPr>
          <p:cNvPr id="933898" name="Picture 10" descr="PP-Bilder - Gliederu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277" y="165100"/>
            <a:ext cx="942811"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9423791"/>
      </p:ext>
    </p:extLst>
  </p:cSld>
  <p:clrMapOvr>
    <a:masterClrMapping/>
  </p:clrMapOvr>
  <p:transition spd="med">
    <p:zoom/>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694472" y="0"/>
            <a:ext cx="6975475" cy="1143000"/>
          </a:xfrm>
          <a:noFill/>
        </p:spPr>
        <p:txBody>
          <a:bodyPr/>
          <a:lstStyle/>
          <a:p>
            <a:pPr algn="l"/>
            <a:r>
              <a:rPr lang="de-DE" altLang="ko-KR" sz="3200" dirty="0">
                <a:solidFill>
                  <a:schemeClr val="bg2"/>
                </a:solidFill>
                <a:latin typeface="Arial" charset="0"/>
                <a:ea typeface="굴림" charset="-127"/>
              </a:rPr>
              <a:t>3. Design der Studie (1)</a:t>
            </a:r>
          </a:p>
        </p:txBody>
      </p:sp>
      <p:sp>
        <p:nvSpPr>
          <p:cNvPr id="5" name="Rechteck 4"/>
          <p:cNvSpPr/>
          <p:nvPr/>
        </p:nvSpPr>
        <p:spPr>
          <a:xfrm>
            <a:off x="609600" y="1409700"/>
            <a:ext cx="8013700" cy="6032422"/>
          </a:xfrm>
          <a:prstGeom prst="rect">
            <a:avLst/>
          </a:prstGeom>
        </p:spPr>
        <p:txBody>
          <a:bodyPr wrap="square">
            <a:spAutoFit/>
          </a:bodyPr>
          <a:lstStyle/>
          <a:p>
            <a:pPr marL="0" lvl="1" algn="l">
              <a:spcBef>
                <a:spcPct val="50000"/>
              </a:spcBef>
            </a:pPr>
            <a:r>
              <a:rPr lang="de-DE" altLang="de-DE" b="1" dirty="0"/>
              <a:t>Forschungsdesign</a:t>
            </a:r>
          </a:p>
          <a:p>
            <a:pPr marL="266700" lvl="1" indent="-266700" algn="l">
              <a:spcBef>
                <a:spcPct val="50000"/>
              </a:spcBef>
              <a:buFontTx/>
              <a:buChar char="•"/>
            </a:pPr>
            <a:r>
              <a:rPr lang="de-DE" altLang="de-DE" sz="1600" dirty="0"/>
              <a:t>Teilnahme an der Studie von je einer Bandklasse und einer Regelklasse an </a:t>
            </a:r>
            <a:br>
              <a:rPr lang="de-DE" altLang="de-DE" sz="1600" dirty="0"/>
            </a:br>
            <a:r>
              <a:rPr lang="de-DE" altLang="de-DE" sz="1600" dirty="0"/>
              <a:t>6 bayerischen Realschulen (N = 350)</a:t>
            </a:r>
          </a:p>
          <a:p>
            <a:pPr marL="266700" lvl="1" indent="-266700" algn="l">
              <a:spcBef>
                <a:spcPct val="50000"/>
              </a:spcBef>
              <a:buFontTx/>
              <a:buChar char="•"/>
            </a:pPr>
            <a:r>
              <a:rPr lang="de-DE" altLang="de-DE" sz="1600" dirty="0"/>
              <a:t>Wichtigste Unterschiede zu bisherigen Forschungsansätzen: Einheit von Musikklassentyp (Bandklasse), Schulklasse als sozialer Gruppe und Schultyp (Realschule) in Verbindung mit einem Rahmenprojekt (klasse.im.puls)</a:t>
            </a:r>
          </a:p>
          <a:p>
            <a:pPr marL="266700" lvl="1" indent="-266700" algn="l">
              <a:spcBef>
                <a:spcPct val="50000"/>
              </a:spcBef>
              <a:buFontTx/>
              <a:buChar char="•"/>
            </a:pPr>
            <a:r>
              <a:rPr lang="de-DE" altLang="de-DE" sz="1600" dirty="0"/>
              <a:t>Schulen sowohl mit städtischen als auch ländlichen Einzugsgebieten</a:t>
            </a:r>
          </a:p>
          <a:p>
            <a:pPr marL="266700" lvl="1" indent="-266700" algn="l">
              <a:spcBef>
                <a:spcPct val="50000"/>
              </a:spcBef>
              <a:buFontTx/>
              <a:buChar char="•"/>
            </a:pPr>
            <a:r>
              <a:rPr lang="de-DE" altLang="de-DE" sz="1600" dirty="0"/>
              <a:t>Alle Schulen bzw. leitenden Lehrkräfte hatten mit dem Konzept bereits Erfahrung</a:t>
            </a:r>
          </a:p>
          <a:p>
            <a:pPr marL="266700" lvl="1" indent="-266700" algn="l">
              <a:spcBef>
                <a:spcPct val="50000"/>
              </a:spcBef>
              <a:buFontTx/>
              <a:buChar char="•"/>
            </a:pPr>
            <a:r>
              <a:rPr lang="de-DE" altLang="de-DE" sz="1600" dirty="0"/>
              <a:t>5 Messzeitpunkte verteilt auf die Dauer des Treatments (= der Intervention) :</a:t>
            </a:r>
            <a:br>
              <a:rPr lang="de-DE" altLang="de-DE" sz="1600" dirty="0"/>
            </a:br>
            <a:r>
              <a:rPr lang="de-DE" altLang="de-DE" sz="1600" dirty="0"/>
              <a:t>	</a:t>
            </a:r>
          </a:p>
          <a:p>
            <a:pPr marL="0" lvl="1" algn="l">
              <a:spcBef>
                <a:spcPct val="50000"/>
              </a:spcBef>
            </a:pPr>
            <a:r>
              <a:rPr lang="de-DE" altLang="de-DE" sz="1600" dirty="0"/>
              <a:t>      </a:t>
            </a:r>
            <a:br>
              <a:rPr lang="de-DE" altLang="de-DE" sz="1600" dirty="0"/>
            </a:br>
            <a:r>
              <a:rPr lang="de-DE" altLang="de-DE" sz="1600" dirty="0"/>
              <a:t>       </a:t>
            </a:r>
            <a:r>
              <a:rPr lang="de-DE" altLang="de-DE" sz="1600" b="1" dirty="0" err="1">
                <a:solidFill>
                  <a:schemeClr val="accent1"/>
                </a:solidFill>
              </a:rPr>
              <a:t>Jgst</a:t>
            </a:r>
            <a:r>
              <a:rPr lang="de-DE" altLang="de-DE" sz="1600" b="1" dirty="0">
                <a:solidFill>
                  <a:schemeClr val="accent1"/>
                </a:solidFill>
              </a:rPr>
              <a:t>.	5			     6</a:t>
            </a:r>
            <a:br>
              <a:rPr lang="de-DE" altLang="de-DE" sz="1600" b="1" dirty="0">
                <a:solidFill>
                  <a:schemeClr val="accent1"/>
                </a:solidFill>
              </a:rPr>
            </a:br>
            <a:r>
              <a:rPr lang="de-DE" altLang="de-DE" sz="1600" dirty="0"/>
              <a:t>	</a:t>
            </a:r>
          </a:p>
          <a:p>
            <a:pPr marL="266700" lvl="1" indent="-266700" algn="l">
              <a:spcBef>
                <a:spcPct val="50000"/>
              </a:spcBef>
              <a:buFontTx/>
              <a:buChar char="•"/>
            </a:pPr>
            <a:r>
              <a:rPr lang="de-DE" altLang="de-DE" sz="1600" dirty="0"/>
              <a:t>Pretest zur Optimierung des Fragebogens </a:t>
            </a:r>
          </a:p>
          <a:p>
            <a:pPr marL="266700" lvl="1" indent="-266700" algn="l">
              <a:spcBef>
                <a:spcPct val="50000"/>
              </a:spcBef>
              <a:buFontTx/>
              <a:buChar char="•"/>
            </a:pPr>
            <a:r>
              <a:rPr lang="de-DE" altLang="de-DE" sz="1600" dirty="0"/>
              <a:t>Durchführung aller Erhebungen durch eine Person</a:t>
            </a:r>
          </a:p>
          <a:p>
            <a:pPr marL="266700" lvl="1" indent="-266700" algn="l">
              <a:spcBef>
                <a:spcPct val="50000"/>
              </a:spcBef>
              <a:buFontTx/>
              <a:buChar char="•"/>
            </a:pPr>
            <a:r>
              <a:rPr lang="de-DE" altLang="de-DE" sz="1600" dirty="0"/>
              <a:t>Auswertung nach der </a:t>
            </a:r>
            <a:r>
              <a:rPr lang="de-DE" altLang="de-DE" sz="1600" dirty="0" err="1"/>
              <a:t>Difference</a:t>
            </a:r>
            <a:r>
              <a:rPr lang="de-DE" altLang="de-DE" sz="1600" dirty="0"/>
              <a:t>-in-</a:t>
            </a:r>
            <a:r>
              <a:rPr lang="de-DE" altLang="de-DE" sz="1600" dirty="0" err="1"/>
              <a:t>Differnces</a:t>
            </a:r>
            <a:r>
              <a:rPr lang="de-DE" altLang="de-DE" sz="1600" dirty="0"/>
              <a:t>-Methode</a:t>
            </a:r>
          </a:p>
          <a:p>
            <a:pPr marL="0" lvl="1" algn="l">
              <a:spcBef>
                <a:spcPct val="50000"/>
              </a:spcBef>
            </a:pPr>
            <a:endParaRPr lang="de-DE" altLang="de-DE" sz="1600" dirty="0"/>
          </a:p>
          <a:p>
            <a:pPr lvl="1" algn="l">
              <a:spcBef>
                <a:spcPct val="50000"/>
              </a:spcBef>
              <a:buFontTx/>
              <a:buChar char="•"/>
            </a:pPr>
            <a:endParaRPr lang="de-DE" altLang="de-DE" dirty="0"/>
          </a:p>
        </p:txBody>
      </p:sp>
      <p:cxnSp>
        <p:nvCxnSpPr>
          <p:cNvPr id="3" name="Gerade Verbindung 2"/>
          <p:cNvCxnSpPr/>
          <p:nvPr/>
        </p:nvCxnSpPr>
        <p:spPr bwMode="auto">
          <a:xfrm>
            <a:off x="1054100" y="4743139"/>
            <a:ext cx="6653947" cy="2602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 name="Pfeil nach unten 3"/>
          <p:cNvSpPr/>
          <p:nvPr/>
        </p:nvSpPr>
        <p:spPr bwMode="auto">
          <a:xfrm>
            <a:off x="1231900" y="4470400"/>
            <a:ext cx="190500" cy="266700"/>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9" name="Pfeil nach unten 8"/>
          <p:cNvSpPr/>
          <p:nvPr/>
        </p:nvSpPr>
        <p:spPr bwMode="auto">
          <a:xfrm>
            <a:off x="2743200" y="4495800"/>
            <a:ext cx="190500" cy="266700"/>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10" name="Pfeil nach unten 9"/>
          <p:cNvSpPr/>
          <p:nvPr/>
        </p:nvSpPr>
        <p:spPr bwMode="auto">
          <a:xfrm>
            <a:off x="4356100" y="4470400"/>
            <a:ext cx="190500" cy="266700"/>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11" name="Pfeil nach unten 10"/>
          <p:cNvSpPr/>
          <p:nvPr/>
        </p:nvSpPr>
        <p:spPr bwMode="auto">
          <a:xfrm>
            <a:off x="5816600" y="4470400"/>
            <a:ext cx="190500" cy="266700"/>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12" name="Pfeil nach unten 11"/>
          <p:cNvSpPr/>
          <p:nvPr/>
        </p:nvSpPr>
        <p:spPr bwMode="auto">
          <a:xfrm>
            <a:off x="7517547" y="4470400"/>
            <a:ext cx="190500" cy="266700"/>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39519160"/>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linds(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3. Design der Studie (2)</a:t>
            </a:r>
          </a:p>
        </p:txBody>
      </p:sp>
      <p:pic>
        <p:nvPicPr>
          <p:cNvPr id="3" name="Bild 2"/>
          <p:cNvPicPr>
            <a:picLocks noChangeAspect="1"/>
          </p:cNvPicPr>
          <p:nvPr/>
        </p:nvPicPr>
        <p:blipFill>
          <a:blip r:embed="rId3"/>
          <a:stretch>
            <a:fillRect/>
          </a:stretch>
        </p:blipFill>
        <p:spPr>
          <a:xfrm>
            <a:off x="517525" y="1848998"/>
            <a:ext cx="4635500" cy="386900"/>
          </a:xfrm>
          <a:prstGeom prst="rect">
            <a:avLst/>
          </a:prstGeom>
        </p:spPr>
      </p:pic>
      <p:pic>
        <p:nvPicPr>
          <p:cNvPr id="4" name="Bild 3"/>
          <p:cNvPicPr>
            <a:picLocks noChangeAspect="1"/>
          </p:cNvPicPr>
          <p:nvPr/>
        </p:nvPicPr>
        <p:blipFill>
          <a:blip r:embed="rId4"/>
          <a:stretch>
            <a:fillRect/>
          </a:stretch>
        </p:blipFill>
        <p:spPr>
          <a:xfrm>
            <a:off x="517525" y="2440003"/>
            <a:ext cx="8359775" cy="3813082"/>
          </a:xfrm>
          <a:prstGeom prst="rect">
            <a:avLst/>
          </a:prstGeom>
        </p:spPr>
      </p:pic>
    </p:spTree>
    <p:extLst>
      <p:ext uri="{BB962C8B-B14F-4D97-AF65-F5344CB8AC3E}">
        <p14:creationId xmlns:p14="http://schemas.microsoft.com/office/powerpoint/2010/main" val="1120539874"/>
      </p:ext>
    </p:extLst>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3. Design der Studie (3)</a:t>
            </a:r>
          </a:p>
        </p:txBody>
      </p:sp>
      <p:pic>
        <p:nvPicPr>
          <p:cNvPr id="3" name="Bild 2"/>
          <p:cNvPicPr>
            <a:picLocks noChangeAspect="1"/>
          </p:cNvPicPr>
          <p:nvPr/>
        </p:nvPicPr>
        <p:blipFill>
          <a:blip r:embed="rId3"/>
          <a:stretch>
            <a:fillRect/>
          </a:stretch>
        </p:blipFill>
        <p:spPr>
          <a:xfrm>
            <a:off x="517524" y="1435100"/>
            <a:ext cx="8064593" cy="4622800"/>
          </a:xfrm>
          <a:prstGeom prst="rect">
            <a:avLst/>
          </a:prstGeom>
        </p:spPr>
      </p:pic>
    </p:spTree>
    <p:extLst>
      <p:ext uri="{BB962C8B-B14F-4D97-AF65-F5344CB8AC3E}">
        <p14:creationId xmlns:p14="http://schemas.microsoft.com/office/powerpoint/2010/main" val="588657900"/>
      </p:ext>
    </p:extLst>
  </p:cSld>
  <p:clrMapOvr>
    <a:masterClrMapping/>
  </p:clrMapOvr>
  <p:transition spd="med">
    <p:zoom/>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3. Design der Studie (4)</a:t>
            </a:r>
          </a:p>
        </p:txBody>
      </p:sp>
      <p:pic>
        <p:nvPicPr>
          <p:cNvPr id="2" name="Bild 1"/>
          <p:cNvPicPr>
            <a:picLocks noChangeAspect="1"/>
          </p:cNvPicPr>
          <p:nvPr/>
        </p:nvPicPr>
        <p:blipFill>
          <a:blip r:embed="rId3"/>
          <a:stretch>
            <a:fillRect/>
          </a:stretch>
        </p:blipFill>
        <p:spPr>
          <a:xfrm>
            <a:off x="227684" y="1474787"/>
            <a:ext cx="4903116" cy="5264081"/>
          </a:xfrm>
          <a:prstGeom prst="rect">
            <a:avLst/>
          </a:prstGeom>
        </p:spPr>
      </p:pic>
    </p:spTree>
    <p:extLst>
      <p:ext uri="{BB962C8B-B14F-4D97-AF65-F5344CB8AC3E}">
        <p14:creationId xmlns:p14="http://schemas.microsoft.com/office/powerpoint/2010/main" val="2994953208"/>
      </p:ext>
    </p:extLst>
  </p:cSld>
  <p:clrMapOvr>
    <a:masterClrMapping/>
  </p:clrMapOvr>
  <p:transition spd="med">
    <p:zoom/>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3. Design der Studie (5)</a:t>
            </a:r>
          </a:p>
        </p:txBody>
      </p:sp>
      <p:pic>
        <p:nvPicPr>
          <p:cNvPr id="2" name="Bild 1"/>
          <p:cNvPicPr>
            <a:picLocks noChangeAspect="1"/>
          </p:cNvPicPr>
          <p:nvPr/>
        </p:nvPicPr>
        <p:blipFill>
          <a:blip r:embed="rId3"/>
          <a:stretch>
            <a:fillRect/>
          </a:stretch>
        </p:blipFill>
        <p:spPr>
          <a:xfrm>
            <a:off x="517525" y="1792288"/>
            <a:ext cx="6262487" cy="4572000"/>
          </a:xfrm>
          <a:prstGeom prst="rect">
            <a:avLst/>
          </a:prstGeom>
        </p:spPr>
      </p:pic>
    </p:spTree>
    <p:extLst>
      <p:ext uri="{BB962C8B-B14F-4D97-AF65-F5344CB8AC3E}">
        <p14:creationId xmlns:p14="http://schemas.microsoft.com/office/powerpoint/2010/main" val="2416085872"/>
      </p:ext>
    </p:extLst>
  </p:cSld>
  <p:clrMapOvr>
    <a:masterClrMapping/>
  </p:clrMapOvr>
  <p:transition spd="med">
    <p:zoom/>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3. Design der Studie (6)</a:t>
            </a:r>
          </a:p>
        </p:txBody>
      </p:sp>
      <p:pic>
        <p:nvPicPr>
          <p:cNvPr id="2" name="Bild 1"/>
          <p:cNvPicPr>
            <a:picLocks noChangeAspect="1"/>
          </p:cNvPicPr>
          <p:nvPr/>
        </p:nvPicPr>
        <p:blipFill>
          <a:blip r:embed="rId3"/>
          <a:stretch>
            <a:fillRect/>
          </a:stretch>
        </p:blipFill>
        <p:spPr>
          <a:xfrm>
            <a:off x="517525" y="1792288"/>
            <a:ext cx="6262487" cy="4572000"/>
          </a:xfrm>
          <a:prstGeom prst="rect">
            <a:avLst/>
          </a:prstGeom>
        </p:spPr>
      </p:pic>
    </p:spTree>
    <p:extLst>
      <p:ext uri="{BB962C8B-B14F-4D97-AF65-F5344CB8AC3E}">
        <p14:creationId xmlns:p14="http://schemas.microsoft.com/office/powerpoint/2010/main" val="3684599176"/>
      </p:ext>
    </p:extLst>
  </p:cSld>
  <p:clrMapOvr>
    <a:masterClrMapping/>
  </p:clrMapOvr>
  <p:transition spd="med">
    <p:zoom/>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3. Design der Studie (7)</a:t>
            </a:r>
          </a:p>
        </p:txBody>
      </p:sp>
      <p:pic>
        <p:nvPicPr>
          <p:cNvPr id="2" name="Bild 1"/>
          <p:cNvPicPr>
            <a:picLocks noChangeAspect="1"/>
          </p:cNvPicPr>
          <p:nvPr/>
        </p:nvPicPr>
        <p:blipFill>
          <a:blip r:embed="rId3"/>
          <a:stretch>
            <a:fillRect/>
          </a:stretch>
        </p:blipFill>
        <p:spPr>
          <a:xfrm>
            <a:off x="517525" y="1449388"/>
            <a:ext cx="5913047" cy="5218112"/>
          </a:xfrm>
          <a:prstGeom prst="rect">
            <a:avLst/>
          </a:prstGeom>
        </p:spPr>
      </p:pic>
    </p:spTree>
    <p:extLst>
      <p:ext uri="{BB962C8B-B14F-4D97-AF65-F5344CB8AC3E}">
        <p14:creationId xmlns:p14="http://schemas.microsoft.com/office/powerpoint/2010/main" val="1762996314"/>
      </p:ext>
    </p:extLst>
  </p:cSld>
  <p:clrMapOvr>
    <a:masterClrMapping/>
  </p:clrMapOvr>
  <p:transition spd="med">
    <p:zoom/>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r>
              <a:rPr lang="de-DE" altLang="ko-KR" sz="3200" dirty="0">
                <a:solidFill>
                  <a:schemeClr val="bg2"/>
                </a:solidFill>
                <a:latin typeface="Arial" charset="0"/>
                <a:ea typeface="굴림" charset="-127"/>
              </a:rPr>
              <a:t>Gliederung</a:t>
            </a:r>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buFontTx/>
              <a:buAutoNum type="arabicPeriod"/>
            </a:pPr>
            <a:r>
              <a:rPr lang="de-DE" sz="2000" dirty="0">
                <a:solidFill>
                  <a:srgbClr val="FF0000"/>
                </a:solidFill>
                <a:latin typeface="Arial" charset="0"/>
              </a:rPr>
              <a:t>Einführung</a:t>
            </a:r>
            <a:endParaRPr lang="de-DE" altLang="de-DE" sz="2000" dirty="0">
              <a:solidFill>
                <a:srgbClr val="FF0000"/>
              </a:solidFill>
              <a:latin typeface="Arial" charset="0"/>
            </a:endParaRPr>
          </a:p>
        </p:txBody>
      </p:sp>
      <p:sp>
        <p:nvSpPr>
          <p:cNvPr id="933896" name="Text Box 8"/>
          <p:cNvSpPr txBox="1">
            <a:spLocks noChangeArrowheads="1"/>
          </p:cNvSpPr>
          <p:nvPr/>
        </p:nvSpPr>
        <p:spPr bwMode="auto">
          <a:xfrm>
            <a:off x="517525" y="2023110"/>
            <a:ext cx="8310562" cy="340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spcAft>
                <a:spcPts val="600"/>
              </a:spcAft>
              <a:buFontTx/>
              <a:buAutoNum type="arabicPeriod" startAt="2"/>
            </a:pPr>
            <a:r>
              <a:rPr lang="de-DE" altLang="de-DE" sz="2000" dirty="0">
                <a:latin typeface="Arial" charset="0"/>
              </a:rPr>
              <a:t>Theorie und </a:t>
            </a:r>
            <a:r>
              <a:rPr lang="de-DE" sz="2000" dirty="0">
                <a:latin typeface="Arial" charset="0"/>
              </a:rPr>
              <a:t>Hypothesenbildung</a:t>
            </a:r>
            <a:br>
              <a:rPr lang="de-DE" sz="2000" dirty="0">
                <a:latin typeface="Arial" charset="0"/>
              </a:rPr>
            </a:br>
            <a:br>
              <a:rPr lang="de-DE" sz="2000" dirty="0">
                <a:latin typeface="Arial" charset="0"/>
              </a:rPr>
            </a:br>
            <a:r>
              <a:rPr lang="de-DE" sz="2000" dirty="0">
                <a:latin typeface="Arial" charset="0"/>
              </a:rPr>
              <a:t>a) Ergebnisse vorhandener Studien</a:t>
            </a:r>
            <a:br>
              <a:rPr lang="de-DE" sz="2000" dirty="0">
                <a:latin typeface="Arial" charset="0"/>
              </a:rPr>
            </a:br>
            <a:r>
              <a:rPr lang="de-DE" sz="2000" dirty="0">
                <a:latin typeface="Arial" charset="0"/>
              </a:rPr>
              <a:t>b) Interviews</a:t>
            </a:r>
            <a:br>
              <a:rPr lang="de-DE" sz="2000" dirty="0">
                <a:latin typeface="Arial" charset="0"/>
              </a:rPr>
            </a:br>
            <a:r>
              <a:rPr lang="de-DE" sz="2000" dirty="0">
                <a:latin typeface="Arial" charset="0"/>
              </a:rPr>
              <a:t>c) Grundlagen der psychologischen Forschung</a:t>
            </a:r>
            <a:br>
              <a:rPr lang="de-DE" sz="2000" dirty="0">
                <a:latin typeface="Arial" charset="0"/>
              </a:rPr>
            </a:br>
            <a:r>
              <a:rPr lang="de-DE" sz="2000" dirty="0">
                <a:latin typeface="Arial" charset="0"/>
              </a:rPr>
              <a:t>d) Hypothesen für die quantitative Untersuchung</a:t>
            </a:r>
          </a:p>
          <a:p>
            <a:pPr>
              <a:spcBef>
                <a:spcPct val="50000"/>
              </a:spcBef>
              <a:buAutoNum type="arabicPeriod" startAt="2"/>
            </a:pPr>
            <a:r>
              <a:rPr lang="de-DE" sz="2000" dirty="0">
                <a:latin typeface="Arial" charset="0"/>
              </a:rPr>
              <a:t>Design der Studie</a:t>
            </a:r>
          </a:p>
          <a:p>
            <a:pPr>
              <a:spcBef>
                <a:spcPct val="50000"/>
              </a:spcBef>
              <a:buAutoNum type="arabicPeriod" startAt="2"/>
            </a:pPr>
            <a:r>
              <a:rPr lang="de-DE" sz="2000" dirty="0">
                <a:latin typeface="Arial" charset="0"/>
              </a:rPr>
              <a:t>Ergebnisse</a:t>
            </a:r>
          </a:p>
          <a:p>
            <a:pPr>
              <a:spcBef>
                <a:spcPct val="50000"/>
              </a:spcBef>
              <a:buAutoNum type="arabicPeriod" startAt="2"/>
            </a:pPr>
            <a:r>
              <a:rPr lang="de-DE" sz="2000" dirty="0">
                <a:latin typeface="Arial" charset="0"/>
              </a:rPr>
              <a:t>Diskussion der Ergebnisse</a:t>
            </a:r>
          </a:p>
        </p:txBody>
      </p:sp>
      <p:pic>
        <p:nvPicPr>
          <p:cNvPr id="933898" name="Picture 10" descr="PP-Bilder - Gliederu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277" y="165100"/>
            <a:ext cx="942811"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59471015"/>
      </p:ext>
    </p:extLst>
  </p:cSld>
  <p:clrMapOvr>
    <a:masterClrMapping/>
  </p:clrMapOvr>
  <p:transition spd="med">
    <p:zoom/>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3. Design der Studie (8)</a:t>
            </a:r>
          </a:p>
        </p:txBody>
      </p:sp>
      <p:pic>
        <p:nvPicPr>
          <p:cNvPr id="2" name="Bild 1"/>
          <p:cNvPicPr>
            <a:picLocks noChangeAspect="1"/>
          </p:cNvPicPr>
          <p:nvPr/>
        </p:nvPicPr>
        <p:blipFill>
          <a:blip r:embed="rId3"/>
          <a:stretch>
            <a:fillRect/>
          </a:stretch>
        </p:blipFill>
        <p:spPr>
          <a:xfrm>
            <a:off x="517524" y="1930400"/>
            <a:ext cx="6599895" cy="4152900"/>
          </a:xfrm>
          <a:prstGeom prst="rect">
            <a:avLst/>
          </a:prstGeom>
        </p:spPr>
      </p:pic>
    </p:spTree>
    <p:extLst>
      <p:ext uri="{BB962C8B-B14F-4D97-AF65-F5344CB8AC3E}">
        <p14:creationId xmlns:p14="http://schemas.microsoft.com/office/powerpoint/2010/main" val="3494446489"/>
      </p:ext>
    </p:extLst>
  </p:cSld>
  <p:clrMapOvr>
    <a:masterClrMapping/>
  </p:clrMapOvr>
  <p:transition spd="med">
    <p:zoom/>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3. Design der Studie (9)</a:t>
            </a:r>
          </a:p>
        </p:txBody>
      </p:sp>
      <p:pic>
        <p:nvPicPr>
          <p:cNvPr id="2" name="Bild 1"/>
          <p:cNvPicPr>
            <a:picLocks noChangeAspect="1"/>
          </p:cNvPicPr>
          <p:nvPr/>
        </p:nvPicPr>
        <p:blipFill>
          <a:blip r:embed="rId3"/>
          <a:stretch>
            <a:fillRect/>
          </a:stretch>
        </p:blipFill>
        <p:spPr>
          <a:xfrm>
            <a:off x="701675" y="1587500"/>
            <a:ext cx="7569200" cy="3784600"/>
          </a:xfrm>
          <a:prstGeom prst="rect">
            <a:avLst/>
          </a:prstGeom>
        </p:spPr>
      </p:pic>
    </p:spTree>
    <p:extLst>
      <p:ext uri="{BB962C8B-B14F-4D97-AF65-F5344CB8AC3E}">
        <p14:creationId xmlns:p14="http://schemas.microsoft.com/office/powerpoint/2010/main" val="29522947"/>
      </p:ext>
    </p:extLst>
  </p:cSld>
  <p:clrMapOvr>
    <a:masterClrMapping/>
  </p:clrMapOvr>
  <p:transition spd="med">
    <p:zoom/>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3. Design der Studie (10)</a:t>
            </a:r>
          </a:p>
        </p:txBody>
      </p:sp>
      <p:pic>
        <p:nvPicPr>
          <p:cNvPr id="2" name="Bild 1"/>
          <p:cNvPicPr>
            <a:picLocks noChangeAspect="1"/>
          </p:cNvPicPr>
          <p:nvPr/>
        </p:nvPicPr>
        <p:blipFill>
          <a:blip r:embed="rId3"/>
          <a:stretch>
            <a:fillRect/>
          </a:stretch>
        </p:blipFill>
        <p:spPr>
          <a:xfrm>
            <a:off x="517525" y="1651000"/>
            <a:ext cx="7890542" cy="3937000"/>
          </a:xfrm>
          <a:prstGeom prst="rect">
            <a:avLst/>
          </a:prstGeom>
        </p:spPr>
      </p:pic>
    </p:spTree>
    <p:extLst>
      <p:ext uri="{BB962C8B-B14F-4D97-AF65-F5344CB8AC3E}">
        <p14:creationId xmlns:p14="http://schemas.microsoft.com/office/powerpoint/2010/main" val="2472428166"/>
      </p:ext>
    </p:extLst>
  </p:cSld>
  <p:clrMapOvr>
    <a:masterClrMapping/>
  </p:clrMapOvr>
  <p:transition spd="med">
    <p:zoom/>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3. Design der Studie (11)</a:t>
            </a:r>
          </a:p>
        </p:txBody>
      </p:sp>
      <p:pic>
        <p:nvPicPr>
          <p:cNvPr id="3" name="Bild 2"/>
          <p:cNvPicPr>
            <a:picLocks noChangeAspect="1"/>
          </p:cNvPicPr>
          <p:nvPr/>
        </p:nvPicPr>
        <p:blipFill>
          <a:blip r:embed="rId3"/>
          <a:stretch>
            <a:fillRect/>
          </a:stretch>
        </p:blipFill>
        <p:spPr>
          <a:xfrm>
            <a:off x="876300" y="1562100"/>
            <a:ext cx="4330700" cy="4851400"/>
          </a:xfrm>
          <a:prstGeom prst="rect">
            <a:avLst/>
          </a:prstGeom>
        </p:spPr>
      </p:pic>
      <p:sp>
        <p:nvSpPr>
          <p:cNvPr id="2" name="Minus 1"/>
          <p:cNvSpPr/>
          <p:nvPr/>
        </p:nvSpPr>
        <p:spPr bwMode="auto">
          <a:xfrm>
            <a:off x="517525" y="3086100"/>
            <a:ext cx="304800" cy="304800"/>
          </a:xfrm>
          <a:prstGeom prst="mathMinus">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4" name="Plus 3"/>
          <p:cNvSpPr/>
          <p:nvPr/>
        </p:nvSpPr>
        <p:spPr bwMode="auto">
          <a:xfrm>
            <a:off x="517525" y="3365500"/>
            <a:ext cx="304800" cy="304800"/>
          </a:xfrm>
          <a:prstGeom prst="mathPlus">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8" name="Plus 7"/>
          <p:cNvSpPr/>
          <p:nvPr/>
        </p:nvSpPr>
        <p:spPr bwMode="auto">
          <a:xfrm>
            <a:off x="517525" y="3683000"/>
            <a:ext cx="304800" cy="304800"/>
          </a:xfrm>
          <a:prstGeom prst="mathPlus">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9" name="Minus 8"/>
          <p:cNvSpPr/>
          <p:nvPr/>
        </p:nvSpPr>
        <p:spPr bwMode="auto">
          <a:xfrm>
            <a:off x="517525" y="3987800"/>
            <a:ext cx="304800" cy="304800"/>
          </a:xfrm>
          <a:prstGeom prst="mathMinus">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10" name="Minus 9"/>
          <p:cNvSpPr/>
          <p:nvPr/>
        </p:nvSpPr>
        <p:spPr bwMode="auto">
          <a:xfrm>
            <a:off x="517525" y="4292600"/>
            <a:ext cx="304800" cy="304800"/>
          </a:xfrm>
          <a:prstGeom prst="mathMinus">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11" name="Minus 10"/>
          <p:cNvSpPr/>
          <p:nvPr/>
        </p:nvSpPr>
        <p:spPr bwMode="auto">
          <a:xfrm>
            <a:off x="517525" y="4876800"/>
            <a:ext cx="304800" cy="304800"/>
          </a:xfrm>
          <a:prstGeom prst="mathMinus">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12" name="Plus 11"/>
          <p:cNvSpPr/>
          <p:nvPr/>
        </p:nvSpPr>
        <p:spPr bwMode="auto">
          <a:xfrm>
            <a:off x="514350" y="4572000"/>
            <a:ext cx="304800" cy="304800"/>
          </a:xfrm>
          <a:prstGeom prst="mathPlus">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13" name="Plus 12"/>
          <p:cNvSpPr/>
          <p:nvPr/>
        </p:nvSpPr>
        <p:spPr bwMode="auto">
          <a:xfrm>
            <a:off x="539750" y="5181600"/>
            <a:ext cx="304800" cy="304800"/>
          </a:xfrm>
          <a:prstGeom prst="mathPlus">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85274552"/>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9" grpId="0" animBg="1"/>
      <p:bldP spid="10" grpId="0" animBg="1"/>
      <p:bldP spid="11"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r>
              <a:rPr lang="de-DE" altLang="ko-KR" sz="3200" dirty="0">
                <a:solidFill>
                  <a:schemeClr val="bg2"/>
                </a:solidFill>
                <a:latin typeface="Arial" charset="0"/>
                <a:ea typeface="굴림" charset="-127"/>
              </a:rPr>
              <a:t>Gliederung</a:t>
            </a:r>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buFontTx/>
              <a:buAutoNum type="arabicPeriod"/>
            </a:pPr>
            <a:r>
              <a:rPr lang="de-DE" sz="2000" dirty="0">
                <a:latin typeface="Arial" charset="0"/>
              </a:rPr>
              <a:t>Einführung</a:t>
            </a:r>
            <a:endParaRPr lang="de-DE" altLang="de-DE" sz="2000" dirty="0">
              <a:latin typeface="Arial" charset="0"/>
            </a:endParaRPr>
          </a:p>
        </p:txBody>
      </p:sp>
      <p:sp>
        <p:nvSpPr>
          <p:cNvPr id="933896" name="Text Box 8"/>
          <p:cNvSpPr txBox="1">
            <a:spLocks noChangeArrowheads="1"/>
          </p:cNvSpPr>
          <p:nvPr/>
        </p:nvSpPr>
        <p:spPr bwMode="auto">
          <a:xfrm>
            <a:off x="517525" y="2023110"/>
            <a:ext cx="8310562" cy="340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spcAft>
                <a:spcPts val="600"/>
              </a:spcAft>
              <a:buFontTx/>
              <a:buAutoNum type="arabicPeriod" startAt="2"/>
            </a:pPr>
            <a:r>
              <a:rPr lang="de-DE" altLang="de-DE" sz="2000" dirty="0">
                <a:latin typeface="Arial" charset="0"/>
              </a:rPr>
              <a:t>Theorie und </a:t>
            </a:r>
            <a:r>
              <a:rPr lang="de-DE" sz="2000" dirty="0">
                <a:latin typeface="Arial" charset="0"/>
              </a:rPr>
              <a:t>Hypothesenbildung</a:t>
            </a:r>
            <a:br>
              <a:rPr lang="de-DE" sz="2000" dirty="0">
                <a:latin typeface="Arial" charset="0"/>
              </a:rPr>
            </a:br>
            <a:br>
              <a:rPr lang="de-DE" sz="2000" dirty="0">
                <a:latin typeface="Arial" charset="0"/>
              </a:rPr>
            </a:br>
            <a:r>
              <a:rPr lang="de-DE" sz="2000" dirty="0">
                <a:latin typeface="Arial" charset="0"/>
              </a:rPr>
              <a:t>a) Bisherige Forschungsergebnisse</a:t>
            </a:r>
            <a:br>
              <a:rPr lang="de-DE" sz="2000" dirty="0">
                <a:latin typeface="Arial" charset="0"/>
              </a:rPr>
            </a:br>
            <a:r>
              <a:rPr lang="de-DE" sz="2000" dirty="0">
                <a:latin typeface="Arial" charset="0"/>
              </a:rPr>
              <a:t>b) Interviews</a:t>
            </a:r>
            <a:br>
              <a:rPr lang="de-DE" sz="2000" dirty="0">
                <a:latin typeface="Arial" charset="0"/>
              </a:rPr>
            </a:br>
            <a:r>
              <a:rPr lang="de-DE" sz="2000" dirty="0">
                <a:latin typeface="Arial" charset="0"/>
              </a:rPr>
              <a:t>c) Grundlagen der psychologischen Forschung</a:t>
            </a:r>
            <a:br>
              <a:rPr lang="de-DE" sz="2000" dirty="0">
                <a:latin typeface="Arial" charset="0"/>
              </a:rPr>
            </a:br>
            <a:r>
              <a:rPr lang="de-DE" sz="2000" dirty="0">
                <a:latin typeface="Arial" charset="0"/>
              </a:rPr>
              <a:t>d) Hypothesen für die quantitative Untersuchung</a:t>
            </a:r>
          </a:p>
          <a:p>
            <a:pPr>
              <a:spcBef>
                <a:spcPct val="50000"/>
              </a:spcBef>
              <a:buAutoNum type="arabicPeriod" startAt="2"/>
            </a:pPr>
            <a:r>
              <a:rPr lang="de-DE" sz="2000" dirty="0">
                <a:latin typeface="Arial" charset="0"/>
              </a:rPr>
              <a:t>Design der Studie</a:t>
            </a:r>
          </a:p>
          <a:p>
            <a:pPr>
              <a:spcBef>
                <a:spcPct val="50000"/>
              </a:spcBef>
              <a:buAutoNum type="arabicPeriod" startAt="2"/>
            </a:pPr>
            <a:r>
              <a:rPr lang="de-DE" sz="2000" dirty="0">
                <a:solidFill>
                  <a:srgbClr val="FF0000"/>
                </a:solidFill>
                <a:latin typeface="Arial" charset="0"/>
              </a:rPr>
              <a:t>Ergebnisse</a:t>
            </a:r>
          </a:p>
          <a:p>
            <a:pPr>
              <a:spcBef>
                <a:spcPct val="50000"/>
              </a:spcBef>
              <a:buAutoNum type="arabicPeriod" startAt="2"/>
            </a:pPr>
            <a:r>
              <a:rPr lang="de-DE" sz="2000" dirty="0">
                <a:latin typeface="Arial" charset="0"/>
              </a:rPr>
              <a:t>Diskussion der Ergebnisse</a:t>
            </a:r>
          </a:p>
        </p:txBody>
      </p:sp>
      <p:pic>
        <p:nvPicPr>
          <p:cNvPr id="933898" name="Picture 10" descr="PP-Bilder - Gliederu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277" y="165100"/>
            <a:ext cx="942811"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17840323"/>
      </p:ext>
    </p:extLst>
  </p:cSld>
  <p:clrMapOvr>
    <a:masterClrMapping/>
  </p:clrMapOvr>
  <p:transition spd="med">
    <p:zoom/>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457200" y="0"/>
            <a:ext cx="8359452" cy="1143000"/>
          </a:xfrm>
          <a:noFill/>
        </p:spPr>
        <p:txBody>
          <a:bodyPr/>
          <a:lstStyle/>
          <a:p>
            <a:pPr algn="l"/>
            <a:r>
              <a:rPr lang="de-DE" altLang="ko-KR" sz="2800" dirty="0">
                <a:solidFill>
                  <a:schemeClr val="bg2"/>
                </a:solidFill>
                <a:latin typeface="Arial" charset="0"/>
                <a:ea typeface="굴림" charset="-127"/>
              </a:rPr>
              <a:t>4. Ergebnisse </a:t>
            </a:r>
            <a:r>
              <a:rPr lang="mr-IN" altLang="ko-KR" sz="2800" dirty="0">
                <a:solidFill>
                  <a:schemeClr val="bg2"/>
                </a:solidFill>
                <a:latin typeface="Arial" charset="0"/>
                <a:ea typeface="굴림" charset="-127"/>
              </a:rPr>
              <a:t>–</a:t>
            </a:r>
            <a:r>
              <a:rPr lang="de-DE" altLang="ko-KR" sz="2800" dirty="0">
                <a:solidFill>
                  <a:schemeClr val="bg2"/>
                </a:solidFill>
                <a:latin typeface="Arial" charset="0"/>
                <a:ea typeface="굴림" charset="-127"/>
              </a:rPr>
              <a:t> </a:t>
            </a:r>
            <a:r>
              <a:rPr lang="de-DE" altLang="ko-KR" sz="2800" dirty="0" err="1">
                <a:solidFill>
                  <a:schemeClr val="bg2"/>
                </a:solidFill>
                <a:latin typeface="Arial" charset="0"/>
                <a:ea typeface="굴림" charset="-127"/>
              </a:rPr>
              <a:t>Ordinale</a:t>
            </a:r>
            <a:r>
              <a:rPr lang="de-DE" altLang="ko-KR" sz="2800" dirty="0">
                <a:solidFill>
                  <a:schemeClr val="bg2"/>
                </a:solidFill>
                <a:latin typeface="Arial" charset="0"/>
                <a:ea typeface="굴림" charset="-127"/>
              </a:rPr>
              <a:t> und kardinale Skalen</a:t>
            </a:r>
          </a:p>
        </p:txBody>
      </p:sp>
      <p:pic>
        <p:nvPicPr>
          <p:cNvPr id="4" name="Bild 3"/>
          <p:cNvPicPr>
            <a:picLocks noChangeAspect="1"/>
          </p:cNvPicPr>
          <p:nvPr/>
        </p:nvPicPr>
        <p:blipFill>
          <a:blip r:embed="rId3"/>
          <a:stretch>
            <a:fillRect/>
          </a:stretch>
        </p:blipFill>
        <p:spPr>
          <a:xfrm>
            <a:off x="314829" y="1549400"/>
            <a:ext cx="8501823" cy="5054600"/>
          </a:xfrm>
          <a:prstGeom prst="rect">
            <a:avLst/>
          </a:prstGeom>
        </p:spPr>
      </p:pic>
    </p:spTree>
    <p:extLst>
      <p:ext uri="{BB962C8B-B14F-4D97-AF65-F5344CB8AC3E}">
        <p14:creationId xmlns:p14="http://schemas.microsoft.com/office/powerpoint/2010/main" val="645337398"/>
      </p:ext>
    </p:extLst>
  </p:cSld>
  <p:clrMapOvr>
    <a:masterClrMapping/>
  </p:clrMapOvr>
  <p:transition spd="med">
    <p:zoom/>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483495" y="0"/>
            <a:ext cx="8114405" cy="1143000"/>
          </a:xfrm>
          <a:noFill/>
        </p:spPr>
        <p:txBody>
          <a:bodyPr/>
          <a:lstStyle/>
          <a:p>
            <a:pPr algn="l"/>
            <a:r>
              <a:rPr lang="de-DE" altLang="ko-KR" sz="2800" dirty="0">
                <a:solidFill>
                  <a:schemeClr val="bg2"/>
                </a:solidFill>
                <a:latin typeface="Arial" charset="0"/>
                <a:ea typeface="굴림" charset="-127"/>
              </a:rPr>
              <a:t>4. Ergebnisse </a:t>
            </a:r>
            <a:r>
              <a:rPr lang="mr-IN" altLang="ko-KR" sz="2800" dirty="0">
                <a:solidFill>
                  <a:schemeClr val="bg2"/>
                </a:solidFill>
                <a:latin typeface="Arial" charset="0"/>
                <a:ea typeface="굴림" charset="-127"/>
              </a:rPr>
              <a:t>–</a:t>
            </a:r>
            <a:r>
              <a:rPr lang="de-DE" altLang="ko-KR" sz="2800" dirty="0">
                <a:solidFill>
                  <a:schemeClr val="bg2"/>
                </a:solidFill>
                <a:latin typeface="Arial" charset="0"/>
                <a:ea typeface="굴림" charset="-127"/>
              </a:rPr>
              <a:t> Vergleich der Ausgangswerte (1) </a:t>
            </a:r>
          </a:p>
        </p:txBody>
      </p:sp>
      <p:pic>
        <p:nvPicPr>
          <p:cNvPr id="2" name="Bild 1"/>
          <p:cNvPicPr>
            <a:picLocks noChangeAspect="1"/>
          </p:cNvPicPr>
          <p:nvPr/>
        </p:nvPicPr>
        <p:blipFill>
          <a:blip r:embed="rId3"/>
          <a:stretch>
            <a:fillRect/>
          </a:stretch>
        </p:blipFill>
        <p:spPr>
          <a:xfrm>
            <a:off x="966095" y="1816100"/>
            <a:ext cx="7076180" cy="4165600"/>
          </a:xfrm>
          <a:prstGeom prst="rect">
            <a:avLst/>
          </a:prstGeom>
        </p:spPr>
      </p:pic>
    </p:spTree>
    <p:extLst>
      <p:ext uri="{BB962C8B-B14F-4D97-AF65-F5344CB8AC3E}">
        <p14:creationId xmlns:p14="http://schemas.microsoft.com/office/powerpoint/2010/main" val="3650704932"/>
      </p:ext>
    </p:extLst>
  </p:cSld>
  <p:clrMapOvr>
    <a:masterClrMapping/>
  </p:clrMapOvr>
  <p:transition spd="med">
    <p:zoom/>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pic>
        <p:nvPicPr>
          <p:cNvPr id="5" name="Bild 4"/>
          <p:cNvPicPr>
            <a:picLocks noChangeAspect="1"/>
          </p:cNvPicPr>
          <p:nvPr/>
        </p:nvPicPr>
        <p:blipFill>
          <a:blip r:embed="rId3"/>
          <a:stretch>
            <a:fillRect/>
          </a:stretch>
        </p:blipFill>
        <p:spPr>
          <a:xfrm>
            <a:off x="787400" y="1498600"/>
            <a:ext cx="6769100" cy="4940300"/>
          </a:xfrm>
          <a:prstGeom prst="rect">
            <a:avLst/>
          </a:prstGeom>
        </p:spPr>
      </p:pic>
      <p:sp>
        <p:nvSpPr>
          <p:cNvPr id="7" name="Rectangle 4"/>
          <p:cNvSpPr>
            <a:spLocks noGrp="1" noChangeArrowheads="1"/>
          </p:cNvSpPr>
          <p:nvPr>
            <p:ph type="title"/>
          </p:nvPr>
        </p:nvSpPr>
        <p:spPr>
          <a:xfrm>
            <a:off x="483495" y="0"/>
            <a:ext cx="8114405" cy="1143000"/>
          </a:xfrm>
          <a:noFill/>
        </p:spPr>
        <p:txBody>
          <a:bodyPr/>
          <a:lstStyle/>
          <a:p>
            <a:pPr algn="l"/>
            <a:r>
              <a:rPr lang="de-DE" altLang="ko-KR" sz="2800" dirty="0">
                <a:solidFill>
                  <a:schemeClr val="bg2"/>
                </a:solidFill>
                <a:latin typeface="Arial" charset="0"/>
                <a:ea typeface="굴림" charset="-127"/>
              </a:rPr>
              <a:t>4. Ergebnisse </a:t>
            </a:r>
            <a:r>
              <a:rPr lang="mr-IN" altLang="ko-KR" sz="2800" dirty="0">
                <a:solidFill>
                  <a:schemeClr val="bg2"/>
                </a:solidFill>
                <a:latin typeface="Arial" charset="0"/>
                <a:ea typeface="굴림" charset="-127"/>
              </a:rPr>
              <a:t>–</a:t>
            </a:r>
            <a:r>
              <a:rPr lang="de-DE" altLang="ko-KR" sz="2800" dirty="0">
                <a:solidFill>
                  <a:schemeClr val="bg2"/>
                </a:solidFill>
                <a:latin typeface="Arial" charset="0"/>
                <a:ea typeface="굴림" charset="-127"/>
              </a:rPr>
              <a:t> Vergleich der Ausgangswerte (2) </a:t>
            </a:r>
          </a:p>
        </p:txBody>
      </p:sp>
    </p:spTree>
    <p:extLst>
      <p:ext uri="{BB962C8B-B14F-4D97-AF65-F5344CB8AC3E}">
        <p14:creationId xmlns:p14="http://schemas.microsoft.com/office/powerpoint/2010/main" val="2073177198"/>
      </p:ext>
    </p:extLst>
  </p:cSld>
  <p:clrMapOvr>
    <a:masterClrMapping/>
  </p:clrMapOvr>
  <p:transition spd="med">
    <p:zoom/>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pic>
        <p:nvPicPr>
          <p:cNvPr id="2" name="Bild 1"/>
          <p:cNvPicPr>
            <a:picLocks noChangeAspect="1"/>
          </p:cNvPicPr>
          <p:nvPr/>
        </p:nvPicPr>
        <p:blipFill>
          <a:blip r:embed="rId3"/>
          <a:stretch>
            <a:fillRect/>
          </a:stretch>
        </p:blipFill>
        <p:spPr>
          <a:xfrm>
            <a:off x="533400" y="1765300"/>
            <a:ext cx="8026220" cy="4254500"/>
          </a:xfrm>
          <a:prstGeom prst="rect">
            <a:avLst/>
          </a:prstGeom>
        </p:spPr>
      </p:pic>
      <p:sp>
        <p:nvSpPr>
          <p:cNvPr id="6" name="Rectangle 4"/>
          <p:cNvSpPr>
            <a:spLocks noGrp="1" noChangeArrowheads="1"/>
          </p:cNvSpPr>
          <p:nvPr>
            <p:ph type="title"/>
          </p:nvPr>
        </p:nvSpPr>
        <p:spPr>
          <a:xfrm>
            <a:off x="483495" y="0"/>
            <a:ext cx="8114405" cy="1143000"/>
          </a:xfrm>
          <a:noFill/>
        </p:spPr>
        <p:txBody>
          <a:bodyPr/>
          <a:lstStyle/>
          <a:p>
            <a:pPr algn="l"/>
            <a:r>
              <a:rPr lang="de-DE" altLang="ko-KR" sz="2800" dirty="0">
                <a:solidFill>
                  <a:schemeClr val="bg2"/>
                </a:solidFill>
                <a:latin typeface="Arial" charset="0"/>
                <a:ea typeface="굴림" charset="-127"/>
              </a:rPr>
              <a:t>4. Ergebnisse </a:t>
            </a:r>
            <a:r>
              <a:rPr lang="mr-IN" altLang="ko-KR" sz="2800" dirty="0">
                <a:solidFill>
                  <a:schemeClr val="bg2"/>
                </a:solidFill>
                <a:latin typeface="Arial" charset="0"/>
                <a:ea typeface="굴림" charset="-127"/>
              </a:rPr>
              <a:t>–</a:t>
            </a:r>
            <a:r>
              <a:rPr lang="de-DE" altLang="ko-KR" sz="2800" dirty="0">
                <a:solidFill>
                  <a:schemeClr val="bg2"/>
                </a:solidFill>
                <a:latin typeface="Arial" charset="0"/>
                <a:ea typeface="굴림" charset="-127"/>
              </a:rPr>
              <a:t> Vergleich der Ausgangswerte (3) </a:t>
            </a:r>
          </a:p>
        </p:txBody>
      </p:sp>
    </p:spTree>
    <p:extLst>
      <p:ext uri="{BB962C8B-B14F-4D97-AF65-F5344CB8AC3E}">
        <p14:creationId xmlns:p14="http://schemas.microsoft.com/office/powerpoint/2010/main" val="2984940703"/>
      </p:ext>
    </p:extLst>
  </p:cSld>
  <p:clrMapOvr>
    <a:masterClrMapping/>
  </p:clrMapOvr>
  <p:transition spd="med">
    <p:zoom/>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511457" y="0"/>
            <a:ext cx="8315043" cy="1143000"/>
          </a:xfrm>
          <a:noFill/>
        </p:spPr>
        <p:txBody>
          <a:bodyPr/>
          <a:lstStyle/>
          <a:p>
            <a:pPr algn="l"/>
            <a:r>
              <a:rPr lang="de-DE" altLang="ko-KR" sz="2800" dirty="0">
                <a:solidFill>
                  <a:schemeClr val="bg2"/>
                </a:solidFill>
                <a:latin typeface="Arial" charset="0"/>
                <a:ea typeface="굴림" charset="-127"/>
              </a:rPr>
              <a:t>4. Ergebnisse </a:t>
            </a:r>
            <a:r>
              <a:rPr lang="mr-IN" altLang="ko-KR" sz="2800" dirty="0">
                <a:solidFill>
                  <a:schemeClr val="bg2"/>
                </a:solidFill>
                <a:latin typeface="Arial" charset="0"/>
                <a:ea typeface="굴림" charset="-127"/>
              </a:rPr>
              <a:t>–</a:t>
            </a:r>
            <a:r>
              <a:rPr lang="de-DE" altLang="ko-KR" sz="2800" dirty="0">
                <a:solidFill>
                  <a:schemeClr val="bg2"/>
                </a:solidFill>
                <a:latin typeface="Arial" charset="0"/>
                <a:ea typeface="굴림" charset="-127"/>
              </a:rPr>
              <a:t> </a:t>
            </a:r>
            <a:r>
              <a:rPr lang="de-DE" altLang="ko-KR" sz="2800" dirty="0" err="1">
                <a:solidFill>
                  <a:schemeClr val="bg2"/>
                </a:solidFill>
                <a:latin typeface="Arial" charset="0"/>
                <a:ea typeface="굴림" charset="-127"/>
              </a:rPr>
              <a:t>Difference</a:t>
            </a:r>
            <a:r>
              <a:rPr lang="de-DE" altLang="ko-KR" sz="2800" dirty="0">
                <a:solidFill>
                  <a:schemeClr val="bg2"/>
                </a:solidFill>
                <a:latin typeface="Arial" charset="0"/>
                <a:ea typeface="굴림" charset="-127"/>
              </a:rPr>
              <a:t>-in-</a:t>
            </a:r>
            <a:r>
              <a:rPr lang="de-DE" altLang="ko-KR" sz="2800" dirty="0" err="1">
                <a:solidFill>
                  <a:schemeClr val="bg2"/>
                </a:solidFill>
                <a:latin typeface="Arial" charset="0"/>
                <a:ea typeface="굴림" charset="-127"/>
              </a:rPr>
              <a:t>Differences</a:t>
            </a:r>
            <a:r>
              <a:rPr lang="de-DE" altLang="ko-KR" sz="2800" dirty="0">
                <a:solidFill>
                  <a:schemeClr val="bg2"/>
                </a:solidFill>
                <a:latin typeface="Arial" charset="0"/>
                <a:ea typeface="굴림" charset="-127"/>
              </a:rPr>
              <a:t>-Methode</a:t>
            </a:r>
          </a:p>
        </p:txBody>
      </p:sp>
      <p:pic>
        <p:nvPicPr>
          <p:cNvPr id="6" name="Bild 5"/>
          <p:cNvPicPr>
            <a:picLocks noChangeAspect="1"/>
          </p:cNvPicPr>
          <p:nvPr/>
        </p:nvPicPr>
        <p:blipFill>
          <a:blip r:embed="rId3"/>
          <a:stretch>
            <a:fillRect/>
          </a:stretch>
        </p:blipFill>
        <p:spPr>
          <a:xfrm>
            <a:off x="681155" y="1587499"/>
            <a:ext cx="7078545" cy="4986559"/>
          </a:xfrm>
          <a:prstGeom prst="rect">
            <a:avLst/>
          </a:prstGeom>
        </p:spPr>
      </p:pic>
    </p:spTree>
    <p:extLst>
      <p:ext uri="{BB962C8B-B14F-4D97-AF65-F5344CB8AC3E}">
        <p14:creationId xmlns:p14="http://schemas.microsoft.com/office/powerpoint/2010/main" val="95965416"/>
      </p:ext>
    </p:extLst>
  </p:cSld>
  <p:clrMapOvr>
    <a:masterClrMapping/>
  </p:clrMapOvr>
  <p:transition spd="med">
    <p:zoom/>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2002"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1152004" name="Rectangle 4"/>
          <p:cNvSpPr>
            <a:spLocks noGrp="1" noChangeArrowheads="1"/>
          </p:cNvSpPr>
          <p:nvPr>
            <p:ph type="title"/>
          </p:nvPr>
        </p:nvSpPr>
        <p:spPr>
          <a:xfrm>
            <a:off x="457200" y="0"/>
            <a:ext cx="6096000" cy="1143000"/>
          </a:xfrm>
          <a:noFill/>
        </p:spPr>
        <p:txBody>
          <a:bodyPr/>
          <a:lstStyle/>
          <a:p>
            <a:pPr algn="l"/>
            <a:r>
              <a:rPr lang="de-DE" altLang="ko-KR" sz="3200" dirty="0">
                <a:solidFill>
                  <a:schemeClr val="bg2"/>
                </a:solidFill>
                <a:latin typeface="Arial" charset="0"/>
                <a:ea typeface="굴림" charset="-127"/>
              </a:rPr>
              <a:t>1. Einführung (1)</a:t>
            </a:r>
          </a:p>
        </p:txBody>
      </p:sp>
      <p:sp>
        <p:nvSpPr>
          <p:cNvPr id="3" name="Textfeld 2"/>
          <p:cNvSpPr txBox="1"/>
          <p:nvPr/>
        </p:nvSpPr>
        <p:spPr>
          <a:xfrm>
            <a:off x="808188" y="6397044"/>
            <a:ext cx="6892482" cy="707886"/>
          </a:xfrm>
          <a:prstGeom prst="rect">
            <a:avLst/>
          </a:prstGeom>
          <a:noFill/>
        </p:spPr>
        <p:txBody>
          <a:bodyPr wrap="none" rtlCol="0">
            <a:spAutoFit/>
          </a:bodyPr>
          <a:lstStyle/>
          <a:p>
            <a:r>
              <a:rPr lang="de-DE" sz="1000" dirty="0">
                <a:solidFill>
                  <a:srgbClr val="0C0B24"/>
                </a:solidFill>
              </a:rPr>
              <a:t>S. </a:t>
            </a:r>
            <a:r>
              <a:rPr lang="de-DE" sz="1000" dirty="0" err="1">
                <a:solidFill>
                  <a:srgbClr val="0C0B24"/>
                </a:solidFill>
              </a:rPr>
              <a:t>Kröner</a:t>
            </a:r>
            <a:r>
              <a:rPr lang="de-DE" sz="1000" dirty="0">
                <a:solidFill>
                  <a:srgbClr val="0C0B24"/>
                </a:solidFill>
              </a:rPr>
              <a:t> / M. </a:t>
            </a:r>
            <a:r>
              <a:rPr lang="de-DE" sz="1000" dirty="0" err="1">
                <a:solidFill>
                  <a:srgbClr val="0C0B24"/>
                </a:solidFill>
              </a:rPr>
              <a:t>Penthin</a:t>
            </a:r>
            <a:r>
              <a:rPr lang="de-DE" sz="1000" dirty="0">
                <a:solidFill>
                  <a:srgbClr val="0C0B24"/>
                </a:solidFill>
              </a:rPr>
              <a:t> / A. Christ (2018): </a:t>
            </a:r>
            <a:r>
              <a:rPr lang="de-DE" sz="1000" i="1" dirty="0">
                <a:solidFill>
                  <a:srgbClr val="0C0B24"/>
                </a:solidFill>
              </a:rPr>
              <a:t>Einführung in quantitative Methoden der Bildungsforschung </a:t>
            </a:r>
            <a:r>
              <a:rPr lang="de-DE" sz="1000" dirty="0">
                <a:solidFill>
                  <a:srgbClr val="0C0B24"/>
                </a:solidFill>
              </a:rPr>
              <a:t>Präsentation am </a:t>
            </a:r>
            <a:br>
              <a:rPr lang="de-DE" sz="1000" dirty="0">
                <a:solidFill>
                  <a:srgbClr val="0C0B24"/>
                </a:solidFill>
              </a:rPr>
            </a:br>
            <a:r>
              <a:rPr lang="de-DE" sz="1000" dirty="0">
                <a:solidFill>
                  <a:srgbClr val="0C0B24"/>
                </a:solidFill>
              </a:rPr>
              <a:t>Zentralinstitut für Lehr-Lernforschung </a:t>
            </a:r>
            <a:r>
              <a:rPr lang="de-DE" sz="1000" dirty="0" err="1">
                <a:solidFill>
                  <a:srgbClr val="0C0B24"/>
                </a:solidFill>
              </a:rPr>
              <a:t>ZiLL</a:t>
            </a:r>
            <a:r>
              <a:rPr lang="de-DE" sz="1000" dirty="0">
                <a:solidFill>
                  <a:srgbClr val="0C0B24"/>
                </a:solidFill>
              </a:rPr>
              <a:t> an der FAU Erlangen Nürnberg,  02.02.2018.  </a:t>
            </a:r>
          </a:p>
          <a:p>
            <a:endParaRPr lang="de-DE" dirty="0"/>
          </a:p>
        </p:txBody>
      </p:sp>
      <p:pic>
        <p:nvPicPr>
          <p:cNvPr id="9" name="Bild 8"/>
          <p:cNvPicPr>
            <a:picLocks noChangeAspect="1"/>
          </p:cNvPicPr>
          <p:nvPr/>
        </p:nvPicPr>
        <p:blipFill>
          <a:blip r:embed="rId3"/>
          <a:stretch>
            <a:fillRect/>
          </a:stretch>
        </p:blipFill>
        <p:spPr>
          <a:xfrm>
            <a:off x="1028700" y="1371600"/>
            <a:ext cx="7315199" cy="4924942"/>
          </a:xfrm>
          <a:prstGeom prst="rect">
            <a:avLst/>
          </a:prstGeom>
        </p:spPr>
      </p:pic>
    </p:spTree>
    <p:extLst>
      <p:ext uri="{BB962C8B-B14F-4D97-AF65-F5344CB8AC3E}">
        <p14:creationId xmlns:p14="http://schemas.microsoft.com/office/powerpoint/2010/main" val="1688729152"/>
      </p:ext>
    </p:extLst>
  </p:cSld>
  <p:clrMapOvr>
    <a:masterClrMapping/>
  </p:clrMapOvr>
  <p:transition spd="med">
    <p:zoom/>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787400" y="0"/>
            <a:ext cx="6975475" cy="1143000"/>
          </a:xfrm>
          <a:noFill/>
        </p:spPr>
        <p:txBody>
          <a:bodyPr/>
          <a:lstStyle/>
          <a:p>
            <a:pPr algn="l"/>
            <a:r>
              <a:rPr lang="de-DE" altLang="ko-KR" sz="3200" dirty="0">
                <a:solidFill>
                  <a:schemeClr val="bg2"/>
                </a:solidFill>
                <a:latin typeface="Arial" charset="0"/>
                <a:ea typeface="굴림" charset="-127"/>
              </a:rPr>
              <a:t>4. 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Zeitverwendung (1)</a:t>
            </a:r>
          </a:p>
        </p:txBody>
      </p:sp>
      <p:pic>
        <p:nvPicPr>
          <p:cNvPr id="2" name="Bild 1"/>
          <p:cNvPicPr>
            <a:picLocks noChangeAspect="1"/>
          </p:cNvPicPr>
          <p:nvPr/>
        </p:nvPicPr>
        <p:blipFill>
          <a:blip r:embed="rId3"/>
          <a:stretch>
            <a:fillRect/>
          </a:stretch>
        </p:blipFill>
        <p:spPr>
          <a:xfrm>
            <a:off x="774700" y="2184400"/>
            <a:ext cx="6922906" cy="3949700"/>
          </a:xfrm>
          <a:prstGeom prst="rect">
            <a:avLst/>
          </a:prstGeom>
        </p:spPr>
      </p:pic>
      <p:sp>
        <p:nvSpPr>
          <p:cNvPr id="7" name="Ellipse 38"/>
          <p:cNvSpPr/>
          <p:nvPr/>
        </p:nvSpPr>
        <p:spPr bwMode="auto">
          <a:xfrm>
            <a:off x="1066800" y="5693715"/>
            <a:ext cx="2514600" cy="440385"/>
          </a:xfrm>
          <a:prstGeom prst="ellipse">
            <a:avLst/>
          </a:prstGeom>
          <a:noFill/>
          <a:ln w="28575" cap="flat" cmpd="sng" algn="ctr">
            <a:solidFill>
              <a:srgbClr val="00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628493161"/>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pic>
        <p:nvPicPr>
          <p:cNvPr id="7" name="Bild 6" descr="Time_use_v02g_Well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511299"/>
            <a:ext cx="7010400" cy="5098473"/>
          </a:xfrm>
          <a:prstGeom prst="rect">
            <a:avLst/>
          </a:prstGeom>
        </p:spPr>
      </p:pic>
      <p:sp>
        <p:nvSpPr>
          <p:cNvPr id="6" name="Rectangle 4"/>
          <p:cNvSpPr>
            <a:spLocks noGrp="1" noChangeArrowheads="1"/>
          </p:cNvSpPr>
          <p:nvPr>
            <p:ph type="title"/>
          </p:nvPr>
        </p:nvSpPr>
        <p:spPr>
          <a:xfrm>
            <a:off x="787400" y="0"/>
            <a:ext cx="6975475" cy="1143000"/>
          </a:xfrm>
          <a:noFill/>
        </p:spPr>
        <p:txBody>
          <a:bodyPr/>
          <a:lstStyle/>
          <a:p>
            <a:pPr algn="l"/>
            <a:r>
              <a:rPr lang="de-DE" altLang="ko-KR" sz="3200" dirty="0">
                <a:solidFill>
                  <a:schemeClr val="bg2"/>
                </a:solidFill>
                <a:latin typeface="Arial" charset="0"/>
                <a:ea typeface="굴림" charset="-127"/>
              </a:rPr>
              <a:t>4. 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Zeitverwendung (2)</a:t>
            </a:r>
          </a:p>
        </p:txBody>
      </p:sp>
    </p:spTree>
    <p:extLst>
      <p:ext uri="{BB962C8B-B14F-4D97-AF65-F5344CB8AC3E}">
        <p14:creationId xmlns:p14="http://schemas.microsoft.com/office/powerpoint/2010/main" val="1617146842"/>
      </p:ext>
    </p:extLst>
  </p:cSld>
  <p:clrMapOvr>
    <a:masterClrMapping/>
  </p:clrMapOvr>
  <p:transition spd="med">
    <p:zoom/>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Zeitverwendung (3)</a:t>
            </a:r>
          </a:p>
        </p:txBody>
      </p:sp>
      <p:pic>
        <p:nvPicPr>
          <p:cNvPr id="2" name="Bild 1" descr="v02g_ou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1" y="1422400"/>
            <a:ext cx="3544888" cy="2578100"/>
          </a:xfrm>
          <a:prstGeom prst="rect">
            <a:avLst/>
          </a:prstGeom>
        </p:spPr>
      </p:pic>
      <p:pic>
        <p:nvPicPr>
          <p:cNvPr id="3" name="Bild 2" descr="v02g_ou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212" y="1397001"/>
            <a:ext cx="3544888" cy="2578100"/>
          </a:xfrm>
          <a:prstGeom prst="rect">
            <a:avLst/>
          </a:prstGeom>
        </p:spPr>
      </p:pic>
      <p:pic>
        <p:nvPicPr>
          <p:cNvPr id="4" name="Bild 3" descr="v02g_ou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1" y="4203699"/>
            <a:ext cx="3544888" cy="2578100"/>
          </a:xfrm>
          <a:prstGeom prst="rect">
            <a:avLst/>
          </a:prstGeom>
        </p:spPr>
      </p:pic>
      <p:pic>
        <p:nvPicPr>
          <p:cNvPr id="5" name="Bild 4" descr="v02g_ou4.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8212" y="4203699"/>
            <a:ext cx="3544888" cy="2578100"/>
          </a:xfrm>
          <a:prstGeom prst="rect">
            <a:avLst/>
          </a:prstGeom>
        </p:spPr>
      </p:pic>
    </p:spTree>
    <p:extLst>
      <p:ext uri="{BB962C8B-B14F-4D97-AF65-F5344CB8AC3E}">
        <p14:creationId xmlns:p14="http://schemas.microsoft.com/office/powerpoint/2010/main" val="1578404879"/>
      </p:ext>
    </p:extLst>
  </p:cSld>
  <p:clrMapOvr>
    <a:masterClrMapping/>
  </p:clrMapOvr>
  <p:transition spd="med">
    <p:zoom/>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7620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Zeitverwendung (4)</a:t>
            </a:r>
          </a:p>
        </p:txBody>
      </p:sp>
      <p:pic>
        <p:nvPicPr>
          <p:cNvPr id="2" name="Bild 1" descr="v02g_ou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701800"/>
            <a:ext cx="4038600" cy="2937164"/>
          </a:xfrm>
          <a:prstGeom prst="rect">
            <a:avLst/>
          </a:prstGeom>
        </p:spPr>
      </p:pic>
    </p:spTree>
    <p:extLst>
      <p:ext uri="{BB962C8B-B14F-4D97-AF65-F5344CB8AC3E}">
        <p14:creationId xmlns:p14="http://schemas.microsoft.com/office/powerpoint/2010/main" val="224068323"/>
      </p:ext>
    </p:extLst>
  </p:cSld>
  <p:clrMapOvr>
    <a:masterClrMapping/>
  </p:clrMapOvr>
  <p:transition spd="med">
    <p:zoom/>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3. 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Zufriedenheit (1)</a:t>
            </a:r>
          </a:p>
        </p:txBody>
      </p:sp>
      <p:pic>
        <p:nvPicPr>
          <p:cNvPr id="2" name="Bild 1"/>
          <p:cNvPicPr>
            <a:picLocks noChangeAspect="1"/>
          </p:cNvPicPr>
          <p:nvPr/>
        </p:nvPicPr>
        <p:blipFill>
          <a:blip r:embed="rId3"/>
          <a:stretch>
            <a:fillRect/>
          </a:stretch>
        </p:blipFill>
        <p:spPr>
          <a:xfrm>
            <a:off x="517525" y="1792288"/>
            <a:ext cx="6262487" cy="4572000"/>
          </a:xfrm>
          <a:prstGeom prst="rect">
            <a:avLst/>
          </a:prstGeom>
        </p:spPr>
      </p:pic>
    </p:spTree>
    <p:extLst>
      <p:ext uri="{BB962C8B-B14F-4D97-AF65-F5344CB8AC3E}">
        <p14:creationId xmlns:p14="http://schemas.microsoft.com/office/powerpoint/2010/main" val="1142439013"/>
      </p:ext>
    </p:extLst>
  </p:cSld>
  <p:clrMapOvr>
    <a:masterClrMapping/>
  </p:clrMapOvr>
  <p:transition spd="med">
    <p:zoom/>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Zufriedenheit (2)</a:t>
            </a:r>
          </a:p>
        </p:txBody>
      </p:sp>
      <p:pic>
        <p:nvPicPr>
          <p:cNvPr id="2" name="Bild 1" descr="sat_Lebe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0" y="1422400"/>
            <a:ext cx="3492500" cy="2540000"/>
          </a:xfrm>
          <a:prstGeom prst="rect">
            <a:avLst/>
          </a:prstGeom>
        </p:spPr>
      </p:pic>
      <p:pic>
        <p:nvPicPr>
          <p:cNvPr id="3" name="Bild 2" descr="sat_Gesundhei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700" y="1474354"/>
            <a:ext cx="3392488" cy="2467264"/>
          </a:xfrm>
          <a:prstGeom prst="rect">
            <a:avLst/>
          </a:prstGeom>
        </p:spPr>
      </p:pic>
      <p:pic>
        <p:nvPicPr>
          <p:cNvPr id="4" name="Bild 3" descr="sat_Freunde.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438" y="4140200"/>
            <a:ext cx="3475038" cy="2527300"/>
          </a:xfrm>
          <a:prstGeom prst="rect">
            <a:avLst/>
          </a:prstGeom>
        </p:spPr>
      </p:pic>
      <p:pic>
        <p:nvPicPr>
          <p:cNvPr id="5" name="Bild 4" descr="sat_Famili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950" y="4127500"/>
            <a:ext cx="3492500" cy="2540000"/>
          </a:xfrm>
          <a:prstGeom prst="rect">
            <a:avLst/>
          </a:prstGeom>
        </p:spPr>
      </p:pic>
    </p:spTree>
    <p:extLst>
      <p:ext uri="{BB962C8B-B14F-4D97-AF65-F5344CB8AC3E}">
        <p14:creationId xmlns:p14="http://schemas.microsoft.com/office/powerpoint/2010/main" val="1550545378"/>
      </p:ext>
    </p:extLst>
  </p:cSld>
  <p:clrMapOvr>
    <a:masterClrMapping/>
  </p:clrMapOvr>
  <p:transition spd="med">
    <p:zoom/>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Zufriedenheit (3)</a:t>
            </a:r>
          </a:p>
        </p:txBody>
      </p:sp>
      <p:pic>
        <p:nvPicPr>
          <p:cNvPr id="2" name="Bild 1"/>
          <p:cNvPicPr>
            <a:picLocks noChangeAspect="1"/>
          </p:cNvPicPr>
          <p:nvPr/>
        </p:nvPicPr>
        <p:blipFill>
          <a:blip r:embed="rId3"/>
          <a:stretch>
            <a:fillRect/>
          </a:stretch>
        </p:blipFill>
        <p:spPr>
          <a:xfrm>
            <a:off x="660400" y="1384300"/>
            <a:ext cx="6121400" cy="2540000"/>
          </a:xfrm>
          <a:prstGeom prst="rect">
            <a:avLst/>
          </a:prstGeom>
        </p:spPr>
      </p:pic>
      <p:pic>
        <p:nvPicPr>
          <p:cNvPr id="7" name="Bild 6" descr="sat_Schu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99" y="4127500"/>
            <a:ext cx="3544887" cy="2578100"/>
          </a:xfrm>
          <a:prstGeom prst="rect">
            <a:avLst/>
          </a:prstGeom>
        </p:spPr>
      </p:pic>
      <p:pic>
        <p:nvPicPr>
          <p:cNvPr id="8" name="Bild 7" descr="sat_Schulklasse.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876" y="4127500"/>
            <a:ext cx="3527424" cy="2565399"/>
          </a:xfrm>
          <a:prstGeom prst="rect">
            <a:avLst/>
          </a:prstGeom>
        </p:spPr>
      </p:pic>
    </p:spTree>
    <p:extLst>
      <p:ext uri="{BB962C8B-B14F-4D97-AF65-F5344CB8AC3E}">
        <p14:creationId xmlns:p14="http://schemas.microsoft.com/office/powerpoint/2010/main" val="155105330"/>
      </p:ext>
    </p:extLst>
  </p:cSld>
  <p:clrMapOvr>
    <a:masterClrMapping/>
  </p:clrMapOvr>
  <p:transition spd="med">
    <p:zoom/>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787399"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Klassensituation (1)</a:t>
            </a:r>
          </a:p>
        </p:txBody>
      </p:sp>
      <p:pic>
        <p:nvPicPr>
          <p:cNvPr id="4" name="Bild 3"/>
          <p:cNvPicPr>
            <a:picLocks noChangeAspect="1"/>
          </p:cNvPicPr>
          <p:nvPr/>
        </p:nvPicPr>
        <p:blipFill>
          <a:blip r:embed="rId3"/>
          <a:stretch>
            <a:fillRect/>
          </a:stretch>
        </p:blipFill>
        <p:spPr>
          <a:xfrm>
            <a:off x="787399" y="1905000"/>
            <a:ext cx="8004293" cy="3632200"/>
          </a:xfrm>
          <a:prstGeom prst="rect">
            <a:avLst/>
          </a:prstGeom>
        </p:spPr>
      </p:pic>
    </p:spTree>
    <p:extLst>
      <p:ext uri="{BB962C8B-B14F-4D97-AF65-F5344CB8AC3E}">
        <p14:creationId xmlns:p14="http://schemas.microsoft.com/office/powerpoint/2010/main" val="2827224997"/>
      </p:ext>
    </p:extLst>
  </p:cSld>
  <p:clrMapOvr>
    <a:masterClrMapping/>
  </p:clrMapOvr>
  <p:transition spd="med">
    <p:zoom/>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Klassensituation (2)</a:t>
            </a:r>
          </a:p>
        </p:txBody>
      </p:sp>
      <p:pic>
        <p:nvPicPr>
          <p:cNvPr id="2" name="Bild 1" descr="v09a_ou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1498600"/>
            <a:ext cx="3035300" cy="2207491"/>
          </a:xfrm>
          <a:prstGeom prst="rect">
            <a:avLst/>
          </a:prstGeom>
        </p:spPr>
      </p:pic>
      <p:pic>
        <p:nvPicPr>
          <p:cNvPr id="3" name="Bild 2" descr="v09a_ou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702" y="1468582"/>
            <a:ext cx="3076575" cy="2237509"/>
          </a:xfrm>
          <a:prstGeom prst="rect">
            <a:avLst/>
          </a:prstGeom>
        </p:spPr>
      </p:pic>
      <p:pic>
        <p:nvPicPr>
          <p:cNvPr id="4" name="Bild 3" descr="v09a_ou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 y="4051298"/>
            <a:ext cx="3719514" cy="2705101"/>
          </a:xfrm>
          <a:prstGeom prst="rect">
            <a:avLst/>
          </a:prstGeom>
        </p:spPr>
      </p:pic>
      <p:pic>
        <p:nvPicPr>
          <p:cNvPr id="5" name="Bild 4" descr="v09a_ou4.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8702" y="4152898"/>
            <a:ext cx="3352803" cy="2438402"/>
          </a:xfrm>
          <a:prstGeom prst="rect">
            <a:avLst/>
          </a:prstGeom>
        </p:spPr>
      </p:pic>
    </p:spTree>
    <p:extLst>
      <p:ext uri="{BB962C8B-B14F-4D97-AF65-F5344CB8AC3E}">
        <p14:creationId xmlns:p14="http://schemas.microsoft.com/office/powerpoint/2010/main" val="101914713"/>
      </p:ext>
    </p:extLst>
  </p:cSld>
  <p:clrMapOvr>
    <a:masterClrMapping/>
  </p:clrMapOvr>
  <p:transition spd="med">
    <p:zoom/>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Klassensituation (3)</a:t>
            </a:r>
          </a:p>
        </p:txBody>
      </p:sp>
      <p:pic>
        <p:nvPicPr>
          <p:cNvPr id="2" name="Bild 1" descr="v09b_ou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1435100"/>
            <a:ext cx="3530600" cy="2567709"/>
          </a:xfrm>
          <a:prstGeom prst="rect">
            <a:avLst/>
          </a:prstGeom>
        </p:spPr>
      </p:pic>
      <p:pic>
        <p:nvPicPr>
          <p:cNvPr id="3" name="Bild 2" descr="v09b_ou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649" y="1500909"/>
            <a:ext cx="3349626" cy="2436092"/>
          </a:xfrm>
          <a:prstGeom prst="rect">
            <a:avLst/>
          </a:prstGeom>
        </p:spPr>
      </p:pic>
      <p:pic>
        <p:nvPicPr>
          <p:cNvPr id="4" name="Bild 3" descr="v09b_ou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4102100"/>
            <a:ext cx="3475038" cy="2527300"/>
          </a:xfrm>
          <a:prstGeom prst="rect">
            <a:avLst/>
          </a:prstGeom>
        </p:spPr>
      </p:pic>
      <p:pic>
        <p:nvPicPr>
          <p:cNvPr id="5" name="Bild 4" descr="v09b_ou4.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7237" y="4102101"/>
            <a:ext cx="3475038" cy="2527300"/>
          </a:xfrm>
          <a:prstGeom prst="rect">
            <a:avLst/>
          </a:prstGeom>
        </p:spPr>
      </p:pic>
    </p:spTree>
    <p:extLst>
      <p:ext uri="{BB962C8B-B14F-4D97-AF65-F5344CB8AC3E}">
        <p14:creationId xmlns:p14="http://schemas.microsoft.com/office/powerpoint/2010/main" val="3061436783"/>
      </p:ext>
    </p:extLst>
  </p:cSld>
  <p:clrMapOvr>
    <a:masterClrMapping/>
  </p:clrMapOvr>
  <p:transition spd="med">
    <p:zoom/>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2002"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1152004" name="Rectangle 4"/>
          <p:cNvSpPr>
            <a:spLocks noGrp="1" noChangeArrowheads="1"/>
          </p:cNvSpPr>
          <p:nvPr>
            <p:ph type="title"/>
          </p:nvPr>
        </p:nvSpPr>
        <p:spPr>
          <a:xfrm>
            <a:off x="457200" y="0"/>
            <a:ext cx="7073900" cy="1143000"/>
          </a:xfrm>
          <a:noFill/>
        </p:spPr>
        <p:txBody>
          <a:bodyPr/>
          <a:lstStyle/>
          <a:p>
            <a:pPr algn="l"/>
            <a:r>
              <a:rPr lang="de-DE" altLang="ko-KR" sz="3200" dirty="0">
                <a:solidFill>
                  <a:schemeClr val="bg2"/>
                </a:solidFill>
                <a:latin typeface="Arial" charset="0"/>
                <a:ea typeface="굴림" charset="-127"/>
              </a:rPr>
              <a:t>1. Einführung (2)</a:t>
            </a:r>
          </a:p>
        </p:txBody>
      </p:sp>
      <p:pic>
        <p:nvPicPr>
          <p:cNvPr id="5" name="Bild 4"/>
          <p:cNvPicPr>
            <a:picLocks noChangeAspect="1"/>
          </p:cNvPicPr>
          <p:nvPr/>
        </p:nvPicPr>
        <p:blipFill>
          <a:blip r:embed="rId3"/>
          <a:stretch>
            <a:fillRect/>
          </a:stretch>
        </p:blipFill>
        <p:spPr>
          <a:xfrm>
            <a:off x="871590" y="1371600"/>
            <a:ext cx="7472309" cy="4995572"/>
          </a:xfrm>
          <a:prstGeom prst="rect">
            <a:avLst/>
          </a:prstGeom>
        </p:spPr>
      </p:pic>
      <p:sp>
        <p:nvSpPr>
          <p:cNvPr id="17" name="Textfeld 16"/>
          <p:cNvSpPr txBox="1"/>
          <p:nvPr/>
        </p:nvSpPr>
        <p:spPr>
          <a:xfrm>
            <a:off x="808188" y="6397044"/>
            <a:ext cx="6892482" cy="707886"/>
          </a:xfrm>
          <a:prstGeom prst="rect">
            <a:avLst/>
          </a:prstGeom>
          <a:noFill/>
        </p:spPr>
        <p:txBody>
          <a:bodyPr wrap="none" rtlCol="0">
            <a:spAutoFit/>
          </a:bodyPr>
          <a:lstStyle/>
          <a:p>
            <a:r>
              <a:rPr lang="de-DE" sz="1000" dirty="0">
                <a:solidFill>
                  <a:srgbClr val="0C0B24"/>
                </a:solidFill>
              </a:rPr>
              <a:t>S. </a:t>
            </a:r>
            <a:r>
              <a:rPr lang="de-DE" sz="1000" dirty="0" err="1">
                <a:solidFill>
                  <a:srgbClr val="0C0B24"/>
                </a:solidFill>
              </a:rPr>
              <a:t>Kröner</a:t>
            </a:r>
            <a:r>
              <a:rPr lang="de-DE" sz="1000" dirty="0">
                <a:solidFill>
                  <a:srgbClr val="0C0B24"/>
                </a:solidFill>
              </a:rPr>
              <a:t> / M. </a:t>
            </a:r>
            <a:r>
              <a:rPr lang="de-DE" sz="1000" dirty="0" err="1">
                <a:solidFill>
                  <a:srgbClr val="0C0B24"/>
                </a:solidFill>
              </a:rPr>
              <a:t>Penthin</a:t>
            </a:r>
            <a:r>
              <a:rPr lang="de-DE" sz="1000" dirty="0">
                <a:solidFill>
                  <a:srgbClr val="0C0B24"/>
                </a:solidFill>
              </a:rPr>
              <a:t> / A. Christ (2018): </a:t>
            </a:r>
            <a:r>
              <a:rPr lang="de-DE" sz="1000" i="1" dirty="0">
                <a:solidFill>
                  <a:srgbClr val="0C0B24"/>
                </a:solidFill>
              </a:rPr>
              <a:t>Einführung in quantitative Methoden der Bildungsforschung </a:t>
            </a:r>
            <a:r>
              <a:rPr lang="de-DE" sz="1000" dirty="0">
                <a:solidFill>
                  <a:srgbClr val="0C0B24"/>
                </a:solidFill>
              </a:rPr>
              <a:t>Präsentation am </a:t>
            </a:r>
            <a:br>
              <a:rPr lang="de-DE" sz="1000" dirty="0">
                <a:solidFill>
                  <a:srgbClr val="0C0B24"/>
                </a:solidFill>
              </a:rPr>
            </a:br>
            <a:r>
              <a:rPr lang="de-DE" sz="1000" dirty="0">
                <a:solidFill>
                  <a:srgbClr val="0C0B24"/>
                </a:solidFill>
              </a:rPr>
              <a:t>Zentralinstitut für Lehr-Lernforschung </a:t>
            </a:r>
            <a:r>
              <a:rPr lang="de-DE" sz="1000" dirty="0" err="1">
                <a:solidFill>
                  <a:srgbClr val="0C0B24"/>
                </a:solidFill>
              </a:rPr>
              <a:t>ZiLL</a:t>
            </a:r>
            <a:r>
              <a:rPr lang="de-DE" sz="1000" dirty="0">
                <a:solidFill>
                  <a:srgbClr val="0C0B24"/>
                </a:solidFill>
              </a:rPr>
              <a:t> an der FAU Erlangen Nürnberg,  02.02.2018.  </a:t>
            </a:r>
          </a:p>
          <a:p>
            <a:endParaRPr lang="de-DE" dirty="0"/>
          </a:p>
        </p:txBody>
      </p:sp>
    </p:spTree>
    <p:extLst>
      <p:ext uri="{BB962C8B-B14F-4D97-AF65-F5344CB8AC3E}">
        <p14:creationId xmlns:p14="http://schemas.microsoft.com/office/powerpoint/2010/main" val="3149353119"/>
      </p:ext>
    </p:extLst>
  </p:cSld>
  <p:clrMapOvr>
    <a:masterClrMapping/>
  </p:clrMapOvr>
  <p:transition spd="med">
    <p:zoom/>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Klassensituation (4)</a:t>
            </a:r>
          </a:p>
        </p:txBody>
      </p:sp>
      <p:pic>
        <p:nvPicPr>
          <p:cNvPr id="2" name="Bild 1" descr="v09c_ou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1358900"/>
            <a:ext cx="3632200" cy="2641600"/>
          </a:xfrm>
          <a:prstGeom prst="rect">
            <a:avLst/>
          </a:prstGeom>
        </p:spPr>
      </p:pic>
      <p:pic>
        <p:nvPicPr>
          <p:cNvPr id="3" name="Bild 2" descr="v09c_ou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300" y="1358900"/>
            <a:ext cx="3632200" cy="2641600"/>
          </a:xfrm>
          <a:prstGeom prst="rect">
            <a:avLst/>
          </a:prstGeom>
        </p:spPr>
      </p:pic>
      <p:pic>
        <p:nvPicPr>
          <p:cNvPr id="4" name="Bild 3" descr="v09c_ou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00" y="4114800"/>
            <a:ext cx="3632200" cy="2641600"/>
          </a:xfrm>
          <a:prstGeom prst="rect">
            <a:avLst/>
          </a:prstGeom>
        </p:spPr>
      </p:pic>
      <p:pic>
        <p:nvPicPr>
          <p:cNvPr id="5" name="Bild 4" descr="v09c_ou4.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4172527"/>
            <a:ext cx="3552825" cy="2583873"/>
          </a:xfrm>
          <a:prstGeom prst="rect">
            <a:avLst/>
          </a:prstGeom>
        </p:spPr>
      </p:pic>
    </p:spTree>
    <p:extLst>
      <p:ext uri="{BB962C8B-B14F-4D97-AF65-F5344CB8AC3E}">
        <p14:creationId xmlns:p14="http://schemas.microsoft.com/office/powerpoint/2010/main" val="424738366"/>
      </p:ext>
    </p:extLst>
  </p:cSld>
  <p:clrMapOvr>
    <a:masterClrMapping/>
  </p:clrMapOvr>
  <p:transition spd="med">
    <p:zoom/>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Klassensituation (5)</a:t>
            </a:r>
          </a:p>
        </p:txBody>
      </p:sp>
      <p:pic>
        <p:nvPicPr>
          <p:cNvPr id="2" name="Bild 1" descr="v09d_ou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55435"/>
            <a:ext cx="3657600" cy="2660073"/>
          </a:xfrm>
          <a:prstGeom prst="rect">
            <a:avLst/>
          </a:prstGeom>
        </p:spPr>
      </p:pic>
      <p:pic>
        <p:nvPicPr>
          <p:cNvPr id="3" name="Bild 2" descr="v09d_ou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414" y="1341582"/>
            <a:ext cx="3659186" cy="2661226"/>
          </a:xfrm>
          <a:prstGeom prst="rect">
            <a:avLst/>
          </a:prstGeom>
        </p:spPr>
      </p:pic>
      <p:pic>
        <p:nvPicPr>
          <p:cNvPr id="4" name="Bild 3" descr="v09d_ou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999" y="4129808"/>
            <a:ext cx="3681415" cy="2677392"/>
          </a:xfrm>
          <a:prstGeom prst="rect">
            <a:avLst/>
          </a:prstGeom>
        </p:spPr>
      </p:pic>
      <p:pic>
        <p:nvPicPr>
          <p:cNvPr id="5" name="Bild 4" descr="v09d_ou4.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0414" y="4129808"/>
            <a:ext cx="3681414" cy="2677392"/>
          </a:xfrm>
          <a:prstGeom prst="rect">
            <a:avLst/>
          </a:prstGeom>
        </p:spPr>
      </p:pic>
    </p:spTree>
    <p:extLst>
      <p:ext uri="{BB962C8B-B14F-4D97-AF65-F5344CB8AC3E}">
        <p14:creationId xmlns:p14="http://schemas.microsoft.com/office/powerpoint/2010/main" val="1366754014"/>
      </p:ext>
    </p:extLst>
  </p:cSld>
  <p:clrMapOvr>
    <a:masterClrMapping/>
  </p:clrMapOvr>
  <p:transition spd="med">
    <p:zoom/>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Emotionen (1)</a:t>
            </a:r>
          </a:p>
        </p:txBody>
      </p:sp>
      <p:pic>
        <p:nvPicPr>
          <p:cNvPr id="2" name="Bild 1"/>
          <p:cNvPicPr>
            <a:picLocks noChangeAspect="1"/>
          </p:cNvPicPr>
          <p:nvPr/>
        </p:nvPicPr>
        <p:blipFill>
          <a:blip r:embed="rId3"/>
          <a:stretch>
            <a:fillRect/>
          </a:stretch>
        </p:blipFill>
        <p:spPr>
          <a:xfrm>
            <a:off x="701675" y="1587500"/>
            <a:ext cx="7569200" cy="3784600"/>
          </a:xfrm>
          <a:prstGeom prst="rect">
            <a:avLst/>
          </a:prstGeom>
        </p:spPr>
      </p:pic>
      <p:sp>
        <p:nvSpPr>
          <p:cNvPr id="6" name="Ellipse 38"/>
          <p:cNvSpPr/>
          <p:nvPr/>
        </p:nvSpPr>
        <p:spPr bwMode="auto">
          <a:xfrm>
            <a:off x="1168400" y="4004615"/>
            <a:ext cx="2514600" cy="440385"/>
          </a:xfrm>
          <a:prstGeom prst="ellipse">
            <a:avLst/>
          </a:prstGeom>
          <a:noFill/>
          <a:ln w="28575" cap="flat" cmpd="sng" algn="ctr">
            <a:solidFill>
              <a:srgbClr val="00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dirty="0">
              <a:ln>
                <a:noFill/>
              </a:ln>
              <a:solidFill>
                <a:schemeClr val="tx1"/>
              </a:solidFill>
              <a:effectLst/>
              <a:latin typeface="Arial" charset="0"/>
            </a:endParaRPr>
          </a:p>
        </p:txBody>
      </p:sp>
      <p:sp>
        <p:nvSpPr>
          <p:cNvPr id="7" name="Ellipse 38"/>
          <p:cNvSpPr/>
          <p:nvPr/>
        </p:nvSpPr>
        <p:spPr bwMode="auto">
          <a:xfrm>
            <a:off x="1168400" y="4842815"/>
            <a:ext cx="2514600" cy="440385"/>
          </a:xfrm>
          <a:prstGeom prst="ellipse">
            <a:avLst/>
          </a:prstGeom>
          <a:noFill/>
          <a:ln w="28575" cap="flat" cmpd="sng" algn="ctr">
            <a:solidFill>
              <a:srgbClr val="00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53368589"/>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1"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Emotionen (2)</a:t>
            </a:r>
          </a:p>
        </p:txBody>
      </p:sp>
      <p:pic>
        <p:nvPicPr>
          <p:cNvPr id="2" name="Bild 1" descr="Emotion_v12b_Well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562099"/>
            <a:ext cx="6680200" cy="4858327"/>
          </a:xfrm>
          <a:prstGeom prst="rect">
            <a:avLst/>
          </a:prstGeom>
        </p:spPr>
      </p:pic>
    </p:spTree>
    <p:extLst>
      <p:ext uri="{BB962C8B-B14F-4D97-AF65-F5344CB8AC3E}">
        <p14:creationId xmlns:p14="http://schemas.microsoft.com/office/powerpoint/2010/main" val="2787614088"/>
      </p:ext>
    </p:extLst>
  </p:cSld>
  <p:clrMapOvr>
    <a:masterClrMapping/>
  </p:clrMapOvr>
  <p:transition spd="med">
    <p:zoom/>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Emotionen (3)</a:t>
            </a:r>
          </a:p>
        </p:txBody>
      </p:sp>
      <p:pic>
        <p:nvPicPr>
          <p:cNvPr id="3" name="Bild 2" descr="v12b_ou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61" y="1485900"/>
            <a:ext cx="3614738" cy="2628900"/>
          </a:xfrm>
          <a:prstGeom prst="rect">
            <a:avLst/>
          </a:prstGeom>
        </p:spPr>
      </p:pic>
      <p:pic>
        <p:nvPicPr>
          <p:cNvPr id="4" name="Bild 3" descr="v12b_ou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100" y="1397000"/>
            <a:ext cx="3517900" cy="2558473"/>
          </a:xfrm>
          <a:prstGeom prst="rect">
            <a:avLst/>
          </a:prstGeom>
        </p:spPr>
      </p:pic>
      <p:pic>
        <p:nvPicPr>
          <p:cNvPr id="6" name="Bild 5" descr="v12b_ou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599" y="4339937"/>
            <a:ext cx="3340099" cy="2429163"/>
          </a:xfrm>
          <a:prstGeom prst="rect">
            <a:avLst/>
          </a:prstGeom>
        </p:spPr>
      </p:pic>
      <p:pic>
        <p:nvPicPr>
          <p:cNvPr id="7" name="Bild 6" descr="v12b_ou4.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1263" y="4114800"/>
            <a:ext cx="3614737" cy="2628900"/>
          </a:xfrm>
          <a:prstGeom prst="rect">
            <a:avLst/>
          </a:prstGeom>
        </p:spPr>
      </p:pic>
    </p:spTree>
    <p:extLst>
      <p:ext uri="{BB962C8B-B14F-4D97-AF65-F5344CB8AC3E}">
        <p14:creationId xmlns:p14="http://schemas.microsoft.com/office/powerpoint/2010/main" val="2199691718"/>
      </p:ext>
    </p:extLst>
  </p:cSld>
  <p:clrMapOvr>
    <a:masterClrMapping/>
  </p:clrMapOvr>
  <p:transition spd="med">
    <p:zoom/>
  </p:transition>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Emotionen (4)</a:t>
            </a:r>
          </a:p>
        </p:txBody>
      </p:sp>
      <p:pic>
        <p:nvPicPr>
          <p:cNvPr id="2" name="Bild 1" descr="v12b_ou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587500"/>
            <a:ext cx="5029200" cy="3657600"/>
          </a:xfrm>
          <a:prstGeom prst="rect">
            <a:avLst/>
          </a:prstGeom>
        </p:spPr>
      </p:pic>
    </p:spTree>
    <p:extLst>
      <p:ext uri="{BB962C8B-B14F-4D97-AF65-F5344CB8AC3E}">
        <p14:creationId xmlns:p14="http://schemas.microsoft.com/office/powerpoint/2010/main" val="2583633197"/>
      </p:ext>
    </p:extLst>
  </p:cSld>
  <p:clrMapOvr>
    <a:masterClrMapping/>
  </p:clrMapOvr>
  <p:transition spd="med">
    <p:zoom/>
  </p:transition>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Emotionen (5)</a:t>
            </a:r>
          </a:p>
        </p:txBody>
      </p:sp>
      <p:pic>
        <p:nvPicPr>
          <p:cNvPr id="2" name="Bild 1" descr="Emotion_v12d_Well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24" y="1728788"/>
            <a:ext cx="6467475" cy="4703618"/>
          </a:xfrm>
          <a:prstGeom prst="rect">
            <a:avLst/>
          </a:prstGeom>
        </p:spPr>
      </p:pic>
    </p:spTree>
    <p:extLst>
      <p:ext uri="{BB962C8B-B14F-4D97-AF65-F5344CB8AC3E}">
        <p14:creationId xmlns:p14="http://schemas.microsoft.com/office/powerpoint/2010/main" val="947606922"/>
      </p:ext>
    </p:extLst>
  </p:cSld>
  <p:clrMapOvr>
    <a:masterClrMapping/>
  </p:clrMapOvr>
  <p:transition spd="med">
    <p:zoom/>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Emotionen (6)</a:t>
            </a:r>
          </a:p>
        </p:txBody>
      </p:sp>
      <p:pic>
        <p:nvPicPr>
          <p:cNvPr id="3" name="Bild 2" descr="v12d_ou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24" y="1485900"/>
            <a:ext cx="3317875" cy="2413000"/>
          </a:xfrm>
          <a:prstGeom prst="rect">
            <a:avLst/>
          </a:prstGeom>
        </p:spPr>
      </p:pic>
      <p:pic>
        <p:nvPicPr>
          <p:cNvPr id="4" name="Bild 3" descr="v12d_ou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0" y="1485900"/>
            <a:ext cx="3416300" cy="2484581"/>
          </a:xfrm>
          <a:prstGeom prst="rect">
            <a:avLst/>
          </a:prstGeom>
        </p:spPr>
      </p:pic>
      <p:pic>
        <p:nvPicPr>
          <p:cNvPr id="5" name="Bild 4" descr="v12d_ou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524" y="4140200"/>
            <a:ext cx="3457575" cy="2514600"/>
          </a:xfrm>
          <a:prstGeom prst="rect">
            <a:avLst/>
          </a:prstGeom>
        </p:spPr>
      </p:pic>
      <p:pic>
        <p:nvPicPr>
          <p:cNvPr id="6" name="Bild 5" descr="v12d_ou4.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000" y="4140199"/>
            <a:ext cx="3454400" cy="2512291"/>
          </a:xfrm>
          <a:prstGeom prst="rect">
            <a:avLst/>
          </a:prstGeom>
        </p:spPr>
      </p:pic>
    </p:spTree>
    <p:extLst>
      <p:ext uri="{BB962C8B-B14F-4D97-AF65-F5344CB8AC3E}">
        <p14:creationId xmlns:p14="http://schemas.microsoft.com/office/powerpoint/2010/main" val="2047235970"/>
      </p:ext>
    </p:extLst>
  </p:cSld>
  <p:clrMapOvr>
    <a:masterClrMapping/>
  </p:clrMapOvr>
  <p:transition spd="med">
    <p:zoom/>
  </p:transition>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Emotionen (7)</a:t>
            </a:r>
          </a:p>
        </p:txBody>
      </p:sp>
      <p:pic>
        <p:nvPicPr>
          <p:cNvPr id="2" name="Bild 1" descr="v12d_ou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87500"/>
            <a:ext cx="3479800" cy="2530764"/>
          </a:xfrm>
          <a:prstGeom prst="rect">
            <a:avLst/>
          </a:prstGeom>
        </p:spPr>
      </p:pic>
    </p:spTree>
    <p:extLst>
      <p:ext uri="{BB962C8B-B14F-4D97-AF65-F5344CB8AC3E}">
        <p14:creationId xmlns:p14="http://schemas.microsoft.com/office/powerpoint/2010/main" val="1446276419"/>
      </p:ext>
    </p:extLst>
  </p:cSld>
  <p:clrMapOvr>
    <a:masterClrMapping/>
  </p:clrMapOvr>
  <p:transition spd="med">
    <p:zoom/>
  </p:transition>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Gutfinden (1)</a:t>
            </a:r>
          </a:p>
        </p:txBody>
      </p:sp>
      <p:pic>
        <p:nvPicPr>
          <p:cNvPr id="2" name="Bild 1"/>
          <p:cNvPicPr>
            <a:picLocks noChangeAspect="1"/>
          </p:cNvPicPr>
          <p:nvPr/>
        </p:nvPicPr>
        <p:blipFill>
          <a:blip r:embed="rId3"/>
          <a:stretch>
            <a:fillRect/>
          </a:stretch>
        </p:blipFill>
        <p:spPr>
          <a:xfrm>
            <a:off x="517525" y="1651000"/>
            <a:ext cx="7890542" cy="3937000"/>
          </a:xfrm>
          <a:prstGeom prst="rect">
            <a:avLst/>
          </a:prstGeom>
        </p:spPr>
      </p:pic>
      <p:sp>
        <p:nvSpPr>
          <p:cNvPr id="6" name="Ellipse 38"/>
          <p:cNvSpPr/>
          <p:nvPr/>
        </p:nvSpPr>
        <p:spPr bwMode="auto">
          <a:xfrm>
            <a:off x="1066800" y="3953815"/>
            <a:ext cx="2514600" cy="440385"/>
          </a:xfrm>
          <a:prstGeom prst="ellipse">
            <a:avLst/>
          </a:prstGeom>
          <a:noFill/>
          <a:ln w="28575" cap="flat" cmpd="sng" algn="ctr">
            <a:solidFill>
              <a:srgbClr val="00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927213883"/>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Gliederung</a:t>
            </a:r>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buFontTx/>
              <a:buAutoNum type="arabicPeriod"/>
            </a:pPr>
            <a:r>
              <a:rPr lang="de-DE" sz="2000" dirty="0">
                <a:latin typeface="Arial" charset="0"/>
              </a:rPr>
              <a:t>Einführung</a:t>
            </a:r>
            <a:endParaRPr lang="de-DE" altLang="de-DE" sz="2000" dirty="0">
              <a:latin typeface="Arial" charset="0"/>
            </a:endParaRPr>
          </a:p>
        </p:txBody>
      </p:sp>
      <p:sp>
        <p:nvSpPr>
          <p:cNvPr id="933896" name="Text Box 8"/>
          <p:cNvSpPr txBox="1">
            <a:spLocks noChangeArrowheads="1"/>
          </p:cNvSpPr>
          <p:nvPr/>
        </p:nvSpPr>
        <p:spPr bwMode="auto">
          <a:xfrm>
            <a:off x="517525" y="2023110"/>
            <a:ext cx="8310562" cy="340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spcAft>
                <a:spcPts val="600"/>
              </a:spcAft>
              <a:buFontTx/>
              <a:buAutoNum type="arabicPeriod" startAt="2"/>
            </a:pPr>
            <a:r>
              <a:rPr lang="de-DE" altLang="de-DE" sz="2000" dirty="0">
                <a:solidFill>
                  <a:srgbClr val="FF0000"/>
                </a:solidFill>
                <a:latin typeface="Arial" charset="0"/>
              </a:rPr>
              <a:t>Theorie und </a:t>
            </a:r>
            <a:r>
              <a:rPr lang="de-DE" sz="2000" dirty="0">
                <a:solidFill>
                  <a:srgbClr val="FF0000"/>
                </a:solidFill>
                <a:latin typeface="Arial" charset="0"/>
              </a:rPr>
              <a:t>Hypothesenbildung</a:t>
            </a:r>
            <a:br>
              <a:rPr lang="de-DE" sz="2000" dirty="0">
                <a:latin typeface="Arial" charset="0"/>
              </a:rPr>
            </a:br>
            <a:br>
              <a:rPr lang="de-DE" sz="2000" dirty="0">
                <a:latin typeface="Arial" charset="0"/>
              </a:rPr>
            </a:br>
            <a:r>
              <a:rPr lang="de-DE" sz="2000" dirty="0">
                <a:latin typeface="Arial" charset="0"/>
              </a:rPr>
              <a:t>a) Bisherige Forschungsergebnisse</a:t>
            </a:r>
            <a:br>
              <a:rPr lang="de-DE" sz="2000" dirty="0">
                <a:latin typeface="Arial" charset="0"/>
              </a:rPr>
            </a:br>
            <a:r>
              <a:rPr lang="de-DE" sz="2000" dirty="0">
                <a:latin typeface="Arial" charset="0"/>
              </a:rPr>
              <a:t>b) Interviews</a:t>
            </a:r>
            <a:br>
              <a:rPr lang="de-DE" sz="2000" dirty="0">
                <a:latin typeface="Arial" charset="0"/>
              </a:rPr>
            </a:br>
            <a:r>
              <a:rPr lang="de-DE" sz="2000" dirty="0">
                <a:latin typeface="Arial" charset="0"/>
              </a:rPr>
              <a:t>c) Grundlagen der psychologischen Forschung</a:t>
            </a:r>
            <a:br>
              <a:rPr lang="de-DE" sz="2000" dirty="0">
                <a:latin typeface="Arial" charset="0"/>
              </a:rPr>
            </a:br>
            <a:r>
              <a:rPr lang="de-DE" sz="2000" dirty="0">
                <a:latin typeface="Arial" charset="0"/>
              </a:rPr>
              <a:t>d) Hypothesen für die quantitative Untersuchung</a:t>
            </a:r>
          </a:p>
          <a:p>
            <a:pPr>
              <a:spcBef>
                <a:spcPct val="50000"/>
              </a:spcBef>
              <a:buAutoNum type="arabicPeriod" startAt="2"/>
            </a:pPr>
            <a:r>
              <a:rPr lang="de-DE" sz="2000" dirty="0">
                <a:latin typeface="Arial" charset="0"/>
              </a:rPr>
              <a:t>Design der Studie</a:t>
            </a:r>
          </a:p>
          <a:p>
            <a:pPr>
              <a:spcBef>
                <a:spcPct val="50000"/>
              </a:spcBef>
              <a:buAutoNum type="arabicPeriod" startAt="2"/>
            </a:pPr>
            <a:r>
              <a:rPr lang="de-DE" sz="2000" dirty="0">
                <a:latin typeface="Arial" charset="0"/>
              </a:rPr>
              <a:t>Ergebnisse</a:t>
            </a:r>
          </a:p>
          <a:p>
            <a:pPr>
              <a:spcBef>
                <a:spcPct val="50000"/>
              </a:spcBef>
              <a:buAutoNum type="arabicPeriod" startAt="2"/>
            </a:pPr>
            <a:r>
              <a:rPr lang="de-DE" sz="2000" dirty="0">
                <a:latin typeface="Arial" charset="0"/>
              </a:rPr>
              <a:t>Diskussion der Ergebnisse</a:t>
            </a:r>
          </a:p>
        </p:txBody>
      </p:sp>
      <p:pic>
        <p:nvPicPr>
          <p:cNvPr id="933898" name="Picture 10" descr="PP-Bilder - Gliederu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277" y="165100"/>
            <a:ext cx="942811"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26426533"/>
      </p:ext>
    </p:extLst>
  </p:cSld>
  <p:clrMapOvr>
    <a:masterClrMapping/>
  </p:clrMapOvr>
  <p:transition spd="med">
    <p:zoom/>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1"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933892" name="Rectangle 4"/>
          <p:cNvSpPr>
            <a:spLocks noGrp="1" noChangeArrowheads="1"/>
          </p:cNvSpPr>
          <p:nvPr>
            <p:ph type="title"/>
          </p:nvPr>
        </p:nvSpPr>
        <p:spPr>
          <a:xfrm>
            <a:off x="517525" y="22225"/>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Gutfinden (2)</a:t>
            </a:r>
          </a:p>
        </p:txBody>
      </p:sp>
      <p:pic>
        <p:nvPicPr>
          <p:cNvPr id="3" name="Bild 2" descr="Selbsteinschaetzung_v13b_Well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524" y="1460500"/>
            <a:ext cx="6823075" cy="4962236"/>
          </a:xfrm>
          <a:prstGeom prst="rect">
            <a:avLst/>
          </a:prstGeom>
        </p:spPr>
      </p:pic>
    </p:spTree>
    <p:extLst>
      <p:ext uri="{BB962C8B-B14F-4D97-AF65-F5344CB8AC3E}">
        <p14:creationId xmlns:p14="http://schemas.microsoft.com/office/powerpoint/2010/main" val="2756074169"/>
      </p:ext>
    </p:extLst>
  </p:cSld>
  <p:clrMapOvr>
    <a:masterClrMapping/>
  </p:clrMapOvr>
  <p:transition spd="med">
    <p:zoom/>
  </p:transition>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Gutfinden (3)</a:t>
            </a:r>
          </a:p>
        </p:txBody>
      </p:sp>
      <p:pic>
        <p:nvPicPr>
          <p:cNvPr id="2" name="Bild 1" descr="v13b_ou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 y="1483590"/>
            <a:ext cx="3390900" cy="2466109"/>
          </a:xfrm>
          <a:prstGeom prst="rect">
            <a:avLst/>
          </a:prstGeom>
        </p:spPr>
      </p:pic>
      <p:pic>
        <p:nvPicPr>
          <p:cNvPr id="3" name="Bild 2" descr="v13b_ou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00" y="1483591"/>
            <a:ext cx="3289300" cy="2392218"/>
          </a:xfrm>
          <a:prstGeom prst="rect">
            <a:avLst/>
          </a:prstGeom>
        </p:spPr>
      </p:pic>
      <p:pic>
        <p:nvPicPr>
          <p:cNvPr id="4" name="Bild 3" descr="v13b_ou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87" y="4152899"/>
            <a:ext cx="3440113" cy="2501900"/>
          </a:xfrm>
          <a:prstGeom prst="rect">
            <a:avLst/>
          </a:prstGeom>
        </p:spPr>
      </p:pic>
      <p:pic>
        <p:nvPicPr>
          <p:cNvPr id="5" name="Bild 4" descr="v13b_ou4.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4300" y="4267201"/>
            <a:ext cx="3213098" cy="2336798"/>
          </a:xfrm>
          <a:prstGeom prst="rect">
            <a:avLst/>
          </a:prstGeom>
        </p:spPr>
      </p:pic>
    </p:spTree>
    <p:extLst>
      <p:ext uri="{BB962C8B-B14F-4D97-AF65-F5344CB8AC3E}">
        <p14:creationId xmlns:p14="http://schemas.microsoft.com/office/powerpoint/2010/main" val="3494228268"/>
      </p:ext>
    </p:extLst>
  </p:cSld>
  <p:clrMapOvr>
    <a:masterClrMapping/>
  </p:clrMapOvr>
  <p:transition spd="med">
    <p:zoom/>
  </p:transition>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Gutfinden (4)</a:t>
            </a:r>
          </a:p>
        </p:txBody>
      </p:sp>
      <p:pic>
        <p:nvPicPr>
          <p:cNvPr id="2" name="Bild 1" descr="v13b_ou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1549400"/>
            <a:ext cx="3125788" cy="2273300"/>
          </a:xfrm>
          <a:prstGeom prst="rect">
            <a:avLst/>
          </a:prstGeom>
        </p:spPr>
      </p:pic>
    </p:spTree>
    <p:extLst>
      <p:ext uri="{BB962C8B-B14F-4D97-AF65-F5344CB8AC3E}">
        <p14:creationId xmlns:p14="http://schemas.microsoft.com/office/powerpoint/2010/main" val="3847593277"/>
      </p:ext>
    </p:extLst>
  </p:cSld>
  <p:clrMapOvr>
    <a:masterClrMapping/>
  </p:clrMapOvr>
  <p:transition spd="med">
    <p:zoom/>
  </p:transition>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Big </a:t>
            </a:r>
            <a:r>
              <a:rPr lang="de-DE" altLang="ko-KR" sz="3200" dirty="0" err="1">
                <a:solidFill>
                  <a:schemeClr val="bg2"/>
                </a:solidFill>
                <a:latin typeface="Arial" charset="0"/>
                <a:ea typeface="굴림" charset="-127"/>
              </a:rPr>
              <a:t>Five</a:t>
            </a:r>
            <a:r>
              <a:rPr lang="de-DE" altLang="ko-KR" sz="3200" dirty="0">
                <a:solidFill>
                  <a:schemeClr val="bg2"/>
                </a:solidFill>
                <a:latin typeface="Arial" charset="0"/>
                <a:ea typeface="굴림" charset="-127"/>
              </a:rPr>
              <a:t> (1)</a:t>
            </a:r>
          </a:p>
        </p:txBody>
      </p:sp>
      <p:pic>
        <p:nvPicPr>
          <p:cNvPr id="4" name="Bild 3"/>
          <p:cNvPicPr>
            <a:picLocks noChangeAspect="1"/>
          </p:cNvPicPr>
          <p:nvPr/>
        </p:nvPicPr>
        <p:blipFill>
          <a:blip r:embed="rId3"/>
          <a:stretch>
            <a:fillRect/>
          </a:stretch>
        </p:blipFill>
        <p:spPr>
          <a:xfrm>
            <a:off x="227684" y="1474787"/>
            <a:ext cx="4903116" cy="5264081"/>
          </a:xfrm>
          <a:prstGeom prst="rect">
            <a:avLst/>
          </a:prstGeom>
        </p:spPr>
      </p:pic>
    </p:spTree>
    <p:extLst>
      <p:ext uri="{BB962C8B-B14F-4D97-AF65-F5344CB8AC3E}">
        <p14:creationId xmlns:p14="http://schemas.microsoft.com/office/powerpoint/2010/main" val="1234491156"/>
      </p:ext>
    </p:extLst>
  </p:cSld>
  <p:clrMapOvr>
    <a:masterClrMapping/>
  </p:clrMapOvr>
  <p:transition spd="med">
    <p:zoom/>
  </p:transition>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Big </a:t>
            </a:r>
            <a:r>
              <a:rPr lang="de-DE" altLang="ko-KR" sz="3200" dirty="0" err="1">
                <a:solidFill>
                  <a:schemeClr val="bg2"/>
                </a:solidFill>
                <a:latin typeface="Arial" charset="0"/>
                <a:ea typeface="굴림" charset="-127"/>
              </a:rPr>
              <a:t>Five</a:t>
            </a:r>
            <a:r>
              <a:rPr lang="de-DE" altLang="ko-KR" sz="3200" dirty="0">
                <a:solidFill>
                  <a:schemeClr val="bg2"/>
                </a:solidFill>
                <a:latin typeface="Arial" charset="0"/>
                <a:ea typeface="굴림" charset="-127"/>
              </a:rPr>
              <a:t> (2)</a:t>
            </a:r>
          </a:p>
        </p:txBody>
      </p:sp>
      <p:pic>
        <p:nvPicPr>
          <p:cNvPr id="2" name="Bild 1" descr="opennes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3400"/>
            <a:ext cx="5815013" cy="4229100"/>
          </a:xfrm>
          <a:prstGeom prst="rect">
            <a:avLst/>
          </a:prstGeom>
        </p:spPr>
      </p:pic>
      <p:sp>
        <p:nvSpPr>
          <p:cNvPr id="3" name="Textfeld 2"/>
          <p:cNvSpPr txBox="1"/>
          <p:nvPr/>
        </p:nvSpPr>
        <p:spPr>
          <a:xfrm>
            <a:off x="6746307" y="3213100"/>
            <a:ext cx="1220857" cy="400110"/>
          </a:xfrm>
          <a:prstGeom prst="rect">
            <a:avLst/>
          </a:prstGeom>
          <a:noFill/>
        </p:spPr>
        <p:txBody>
          <a:bodyPr wrap="none" rtlCol="0">
            <a:spAutoFit/>
          </a:bodyPr>
          <a:lstStyle/>
          <a:p>
            <a:r>
              <a:rPr lang="de-DE" dirty="0"/>
              <a:t>Offenheit</a:t>
            </a:r>
          </a:p>
        </p:txBody>
      </p:sp>
    </p:spTree>
    <p:extLst>
      <p:ext uri="{BB962C8B-B14F-4D97-AF65-F5344CB8AC3E}">
        <p14:creationId xmlns:p14="http://schemas.microsoft.com/office/powerpoint/2010/main" val="1236397404"/>
      </p:ext>
    </p:extLst>
  </p:cSld>
  <p:clrMapOvr>
    <a:masterClrMapping/>
  </p:clrMapOvr>
  <p:transition spd="med">
    <p:zoom/>
  </p:transition>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Big </a:t>
            </a:r>
            <a:r>
              <a:rPr lang="de-DE" altLang="ko-KR" sz="3200" dirty="0" err="1">
                <a:solidFill>
                  <a:schemeClr val="bg2"/>
                </a:solidFill>
                <a:latin typeface="Arial" charset="0"/>
                <a:ea typeface="굴림" charset="-127"/>
              </a:rPr>
              <a:t>Five</a:t>
            </a:r>
            <a:r>
              <a:rPr lang="de-DE" altLang="ko-KR" sz="3200" dirty="0">
                <a:solidFill>
                  <a:schemeClr val="bg2"/>
                </a:solidFill>
                <a:latin typeface="Arial" charset="0"/>
                <a:ea typeface="굴림" charset="-127"/>
              </a:rPr>
              <a:t> (3)</a:t>
            </a:r>
          </a:p>
        </p:txBody>
      </p:sp>
      <p:pic>
        <p:nvPicPr>
          <p:cNvPr id="2" name="Bild 1" descr="consc.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1905000"/>
            <a:ext cx="5500688" cy="4000500"/>
          </a:xfrm>
          <a:prstGeom prst="rect">
            <a:avLst/>
          </a:prstGeom>
        </p:spPr>
      </p:pic>
      <p:sp>
        <p:nvSpPr>
          <p:cNvPr id="3" name="Textfeld 2"/>
          <p:cNvSpPr txBox="1"/>
          <p:nvPr/>
        </p:nvSpPr>
        <p:spPr>
          <a:xfrm>
            <a:off x="6429373" y="3365500"/>
            <a:ext cx="2337323" cy="400110"/>
          </a:xfrm>
          <a:prstGeom prst="rect">
            <a:avLst/>
          </a:prstGeom>
          <a:noFill/>
        </p:spPr>
        <p:txBody>
          <a:bodyPr wrap="none" rtlCol="0">
            <a:spAutoFit/>
          </a:bodyPr>
          <a:lstStyle/>
          <a:p>
            <a:r>
              <a:rPr lang="de-DE" dirty="0"/>
              <a:t>Gewissenhaftigkeit</a:t>
            </a:r>
          </a:p>
        </p:txBody>
      </p:sp>
    </p:spTree>
    <p:extLst>
      <p:ext uri="{BB962C8B-B14F-4D97-AF65-F5344CB8AC3E}">
        <p14:creationId xmlns:p14="http://schemas.microsoft.com/office/powerpoint/2010/main" val="616876802"/>
      </p:ext>
    </p:extLst>
  </p:cSld>
  <p:clrMapOvr>
    <a:masterClrMapping/>
  </p:clrMapOvr>
  <p:transition spd="med">
    <p:zoom/>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Big </a:t>
            </a:r>
            <a:r>
              <a:rPr lang="de-DE" altLang="ko-KR" sz="3200" dirty="0" err="1">
                <a:solidFill>
                  <a:schemeClr val="bg2"/>
                </a:solidFill>
                <a:latin typeface="Arial" charset="0"/>
                <a:ea typeface="굴림" charset="-127"/>
              </a:rPr>
              <a:t>Five</a:t>
            </a:r>
            <a:r>
              <a:rPr lang="de-DE" altLang="ko-KR" sz="3200" dirty="0">
                <a:solidFill>
                  <a:schemeClr val="bg2"/>
                </a:solidFill>
                <a:latin typeface="Arial" charset="0"/>
                <a:ea typeface="굴림" charset="-127"/>
              </a:rPr>
              <a:t> (4)</a:t>
            </a:r>
          </a:p>
        </p:txBody>
      </p:sp>
      <p:pic>
        <p:nvPicPr>
          <p:cNvPr id="2" name="Bild 1" descr="big5extr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1" y="2019300"/>
            <a:ext cx="5605463" cy="4076700"/>
          </a:xfrm>
          <a:prstGeom prst="rect">
            <a:avLst/>
          </a:prstGeom>
        </p:spPr>
      </p:pic>
      <p:sp>
        <p:nvSpPr>
          <p:cNvPr id="3" name="Textfeld 2"/>
          <p:cNvSpPr txBox="1"/>
          <p:nvPr/>
        </p:nvSpPr>
        <p:spPr>
          <a:xfrm>
            <a:off x="6488191" y="3517900"/>
            <a:ext cx="1610086" cy="400110"/>
          </a:xfrm>
          <a:prstGeom prst="rect">
            <a:avLst/>
          </a:prstGeom>
          <a:noFill/>
        </p:spPr>
        <p:txBody>
          <a:bodyPr wrap="none" rtlCol="0">
            <a:spAutoFit/>
          </a:bodyPr>
          <a:lstStyle/>
          <a:p>
            <a:r>
              <a:rPr lang="de-DE" dirty="0"/>
              <a:t>Extraversion</a:t>
            </a:r>
          </a:p>
        </p:txBody>
      </p:sp>
    </p:spTree>
    <p:extLst>
      <p:ext uri="{BB962C8B-B14F-4D97-AF65-F5344CB8AC3E}">
        <p14:creationId xmlns:p14="http://schemas.microsoft.com/office/powerpoint/2010/main" val="4199750440"/>
      </p:ext>
    </p:extLst>
  </p:cSld>
  <p:clrMapOvr>
    <a:masterClrMapping/>
  </p:clrMapOvr>
  <p:transition spd="med">
    <p:zoom/>
  </p:transition>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Big </a:t>
            </a:r>
            <a:r>
              <a:rPr lang="de-DE" altLang="ko-KR" sz="3200" dirty="0" err="1">
                <a:solidFill>
                  <a:schemeClr val="bg2"/>
                </a:solidFill>
                <a:latin typeface="Arial" charset="0"/>
                <a:ea typeface="굴림" charset="-127"/>
              </a:rPr>
              <a:t>Five</a:t>
            </a:r>
            <a:r>
              <a:rPr lang="de-DE" altLang="ko-KR" sz="3200" dirty="0">
                <a:solidFill>
                  <a:schemeClr val="bg2"/>
                </a:solidFill>
                <a:latin typeface="Arial" charset="0"/>
                <a:ea typeface="굴림" charset="-127"/>
              </a:rPr>
              <a:t> (5)</a:t>
            </a:r>
          </a:p>
        </p:txBody>
      </p:sp>
      <p:pic>
        <p:nvPicPr>
          <p:cNvPr id="2" name="Bild 1" descr="agre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879600"/>
            <a:ext cx="5360988" cy="3898900"/>
          </a:xfrm>
          <a:prstGeom prst="rect">
            <a:avLst/>
          </a:prstGeom>
        </p:spPr>
      </p:pic>
      <p:sp>
        <p:nvSpPr>
          <p:cNvPr id="3" name="Textfeld 2"/>
          <p:cNvSpPr txBox="1"/>
          <p:nvPr/>
        </p:nvSpPr>
        <p:spPr>
          <a:xfrm>
            <a:off x="6543935" y="3260755"/>
            <a:ext cx="1808383" cy="400110"/>
          </a:xfrm>
          <a:prstGeom prst="rect">
            <a:avLst/>
          </a:prstGeom>
          <a:noFill/>
        </p:spPr>
        <p:txBody>
          <a:bodyPr wrap="none" rtlCol="0">
            <a:spAutoFit/>
          </a:bodyPr>
          <a:lstStyle/>
          <a:p>
            <a:r>
              <a:rPr lang="de-DE" dirty="0"/>
              <a:t>Verträglichkeit</a:t>
            </a:r>
          </a:p>
        </p:txBody>
      </p:sp>
    </p:spTree>
    <p:extLst>
      <p:ext uri="{BB962C8B-B14F-4D97-AF65-F5344CB8AC3E}">
        <p14:creationId xmlns:p14="http://schemas.microsoft.com/office/powerpoint/2010/main" val="1904833714"/>
      </p:ext>
    </p:extLst>
  </p:cSld>
  <p:clrMapOvr>
    <a:masterClrMapping/>
  </p:clrMapOvr>
  <p:transition spd="med">
    <p:zoom/>
  </p:transition>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Big </a:t>
            </a:r>
            <a:r>
              <a:rPr lang="de-DE" altLang="ko-KR" sz="3200" dirty="0" err="1">
                <a:solidFill>
                  <a:schemeClr val="bg2"/>
                </a:solidFill>
                <a:latin typeface="Arial" charset="0"/>
                <a:ea typeface="굴림" charset="-127"/>
              </a:rPr>
              <a:t>Five</a:t>
            </a:r>
            <a:r>
              <a:rPr lang="de-DE" altLang="ko-KR" sz="3200" dirty="0">
                <a:solidFill>
                  <a:schemeClr val="bg2"/>
                </a:solidFill>
                <a:latin typeface="Arial" charset="0"/>
                <a:ea typeface="굴림" charset="-127"/>
              </a:rPr>
              <a:t> (6)</a:t>
            </a:r>
          </a:p>
        </p:txBody>
      </p:sp>
      <p:pic>
        <p:nvPicPr>
          <p:cNvPr id="2" name="Bild 1" descr="big5neu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1816100"/>
            <a:ext cx="5588000" cy="4064000"/>
          </a:xfrm>
          <a:prstGeom prst="rect">
            <a:avLst/>
          </a:prstGeom>
        </p:spPr>
      </p:pic>
      <p:sp>
        <p:nvSpPr>
          <p:cNvPr id="3" name="Textfeld 2"/>
          <p:cNvSpPr txBox="1"/>
          <p:nvPr/>
        </p:nvSpPr>
        <p:spPr>
          <a:xfrm>
            <a:off x="6325004" y="3225800"/>
            <a:ext cx="1809460" cy="400110"/>
          </a:xfrm>
          <a:prstGeom prst="rect">
            <a:avLst/>
          </a:prstGeom>
          <a:noFill/>
        </p:spPr>
        <p:txBody>
          <a:bodyPr wrap="none" rtlCol="0">
            <a:spAutoFit/>
          </a:bodyPr>
          <a:lstStyle/>
          <a:p>
            <a:r>
              <a:rPr lang="de-DE" dirty="0" err="1"/>
              <a:t>Neurotizismus</a:t>
            </a:r>
            <a:endParaRPr lang="de-DE" dirty="0"/>
          </a:p>
        </p:txBody>
      </p:sp>
    </p:spTree>
    <p:extLst>
      <p:ext uri="{BB962C8B-B14F-4D97-AF65-F5344CB8AC3E}">
        <p14:creationId xmlns:p14="http://schemas.microsoft.com/office/powerpoint/2010/main" val="1821862093"/>
      </p:ext>
    </p:extLst>
  </p:cSld>
  <p:clrMapOvr>
    <a:masterClrMapping/>
  </p:clrMapOvr>
  <p:transition spd="med">
    <p:zoom/>
  </p:transition>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pPr algn="l"/>
            <a:r>
              <a:rPr lang="de-DE" altLang="ko-KR" sz="3200" dirty="0">
                <a:solidFill>
                  <a:schemeClr val="bg2"/>
                </a:solidFill>
                <a:latin typeface="Arial" charset="0"/>
                <a:ea typeface="굴림" charset="-127"/>
              </a:rPr>
              <a:t>Ergebnisse </a:t>
            </a:r>
            <a:r>
              <a:rPr lang="mr-IN" altLang="ko-KR" sz="3200" dirty="0">
                <a:solidFill>
                  <a:schemeClr val="bg2"/>
                </a:solidFill>
                <a:latin typeface="Arial" charset="0"/>
                <a:ea typeface="굴림" charset="-127"/>
              </a:rPr>
              <a:t>–</a:t>
            </a:r>
            <a:r>
              <a:rPr lang="de-DE" altLang="ko-KR" sz="3200" dirty="0">
                <a:solidFill>
                  <a:schemeClr val="bg2"/>
                </a:solidFill>
                <a:latin typeface="Arial" charset="0"/>
                <a:ea typeface="굴림" charset="-127"/>
              </a:rPr>
              <a:t> Big </a:t>
            </a:r>
            <a:r>
              <a:rPr lang="de-DE" altLang="ko-KR" sz="3200" dirty="0" err="1">
                <a:solidFill>
                  <a:schemeClr val="bg2"/>
                </a:solidFill>
                <a:latin typeface="Arial" charset="0"/>
                <a:ea typeface="굴림" charset="-127"/>
              </a:rPr>
              <a:t>Five</a:t>
            </a:r>
            <a:r>
              <a:rPr lang="de-DE" altLang="ko-KR" sz="3200" dirty="0">
                <a:solidFill>
                  <a:schemeClr val="bg2"/>
                </a:solidFill>
                <a:latin typeface="Arial" charset="0"/>
                <a:ea typeface="굴림" charset="-127"/>
              </a:rPr>
              <a:t> (7)</a:t>
            </a:r>
          </a:p>
        </p:txBody>
      </p:sp>
      <p:pic>
        <p:nvPicPr>
          <p:cNvPr id="2" name="Bild 1" descr="big5inde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1638299"/>
            <a:ext cx="5905500" cy="4294909"/>
          </a:xfrm>
          <a:prstGeom prst="rect">
            <a:avLst/>
          </a:prstGeom>
        </p:spPr>
      </p:pic>
      <p:sp>
        <p:nvSpPr>
          <p:cNvPr id="3" name="Textfeld 2"/>
          <p:cNvSpPr txBox="1"/>
          <p:nvPr/>
        </p:nvSpPr>
        <p:spPr>
          <a:xfrm>
            <a:off x="7038074" y="3211443"/>
            <a:ext cx="1712226" cy="707886"/>
          </a:xfrm>
          <a:prstGeom prst="rect">
            <a:avLst/>
          </a:prstGeom>
          <a:noFill/>
        </p:spPr>
        <p:txBody>
          <a:bodyPr wrap="square" rtlCol="0">
            <a:spAutoFit/>
          </a:bodyPr>
          <a:lstStyle/>
          <a:p>
            <a:pPr algn="l"/>
            <a:r>
              <a:rPr lang="de-DE" dirty="0"/>
              <a:t>Big 5:  Index</a:t>
            </a:r>
          </a:p>
          <a:p>
            <a:pPr algn="l"/>
            <a:endParaRPr lang="de-DE" dirty="0"/>
          </a:p>
        </p:txBody>
      </p:sp>
    </p:spTree>
    <p:extLst>
      <p:ext uri="{BB962C8B-B14F-4D97-AF65-F5344CB8AC3E}">
        <p14:creationId xmlns:p14="http://schemas.microsoft.com/office/powerpoint/2010/main" val="1592827768"/>
      </p:ext>
    </p:extLst>
  </p:cSld>
  <p:clrMapOvr>
    <a:masterClrMapping/>
  </p:clrMapOvr>
  <p:transition spd="med">
    <p:zoom/>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2002"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1152003" name="Text Box 3"/>
          <p:cNvSpPr txBox="1">
            <a:spLocks noChangeArrowheads="1"/>
          </p:cNvSpPr>
          <p:nvPr/>
        </p:nvSpPr>
        <p:spPr bwMode="auto">
          <a:xfrm>
            <a:off x="517525" y="1335088"/>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endParaRPr lang="ko-KR" altLang="en-US" sz="2400">
              <a:ea typeface="굴림" charset="-127"/>
            </a:endParaRPr>
          </a:p>
        </p:txBody>
      </p:sp>
      <p:sp>
        <p:nvSpPr>
          <p:cNvPr id="1152004" name="Rectangle 4"/>
          <p:cNvSpPr>
            <a:spLocks noGrp="1" noChangeArrowheads="1"/>
          </p:cNvSpPr>
          <p:nvPr>
            <p:ph type="title"/>
          </p:nvPr>
        </p:nvSpPr>
        <p:spPr>
          <a:xfrm>
            <a:off x="457200" y="0"/>
            <a:ext cx="8483600" cy="1143000"/>
          </a:xfrm>
          <a:noFill/>
        </p:spPr>
        <p:txBody>
          <a:bodyPr/>
          <a:lstStyle/>
          <a:p>
            <a:pPr algn="l"/>
            <a:r>
              <a:rPr lang="de-DE" altLang="ko-KR" sz="3200" dirty="0">
                <a:solidFill>
                  <a:schemeClr val="bg2"/>
                </a:solidFill>
                <a:latin typeface="Arial" charset="0"/>
                <a:ea typeface="굴림" charset="-127"/>
              </a:rPr>
              <a:t>2. Theorie und Hypothesenbildung  </a:t>
            </a:r>
          </a:p>
        </p:txBody>
      </p:sp>
      <p:pic>
        <p:nvPicPr>
          <p:cNvPr id="6" name="Bild 5"/>
          <p:cNvPicPr>
            <a:picLocks noChangeAspect="1"/>
          </p:cNvPicPr>
          <p:nvPr/>
        </p:nvPicPr>
        <p:blipFill>
          <a:blip r:embed="rId3"/>
          <a:stretch>
            <a:fillRect/>
          </a:stretch>
        </p:blipFill>
        <p:spPr>
          <a:xfrm>
            <a:off x="5156201" y="1335088"/>
            <a:ext cx="3844920" cy="5435600"/>
          </a:xfrm>
          <a:prstGeom prst="rect">
            <a:avLst/>
          </a:prstGeom>
        </p:spPr>
      </p:pic>
      <p:graphicFrame>
        <p:nvGraphicFramePr>
          <p:cNvPr id="2" name="Diagramm 1"/>
          <p:cNvGraphicFramePr/>
          <p:nvPr>
            <p:extLst>
              <p:ext uri="{D42A27DB-BD31-4B8C-83A1-F6EECF244321}">
                <p14:modId xmlns:p14="http://schemas.microsoft.com/office/powerpoint/2010/main" val="872409778"/>
              </p:ext>
            </p:extLst>
          </p:nvPr>
        </p:nvGraphicFramePr>
        <p:xfrm>
          <a:off x="101600" y="2184400"/>
          <a:ext cx="50165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98328872"/>
      </p:ext>
    </p:extLst>
  </p:cSld>
  <p:clrMapOvr>
    <a:masterClrMapping/>
  </p:clrMapOvr>
  <p:transition spd="med">
    <p:zoom/>
  </p:transition>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r>
              <a:rPr lang="de-DE" altLang="ko-KR" sz="3200" dirty="0">
                <a:solidFill>
                  <a:schemeClr val="bg2"/>
                </a:solidFill>
                <a:latin typeface="Arial" charset="0"/>
                <a:ea typeface="굴림" charset="-127"/>
              </a:rPr>
              <a:t>Gliederung</a:t>
            </a:r>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buFontTx/>
              <a:buAutoNum type="arabicPeriod"/>
            </a:pPr>
            <a:r>
              <a:rPr lang="de-DE" sz="2000" dirty="0">
                <a:latin typeface="Arial" charset="0"/>
              </a:rPr>
              <a:t>Einführung</a:t>
            </a:r>
            <a:endParaRPr lang="de-DE" altLang="de-DE" sz="2000" dirty="0">
              <a:latin typeface="Arial" charset="0"/>
            </a:endParaRPr>
          </a:p>
        </p:txBody>
      </p:sp>
      <p:sp>
        <p:nvSpPr>
          <p:cNvPr id="933896" name="Text Box 8"/>
          <p:cNvSpPr txBox="1">
            <a:spLocks noChangeArrowheads="1"/>
          </p:cNvSpPr>
          <p:nvPr/>
        </p:nvSpPr>
        <p:spPr bwMode="auto">
          <a:xfrm>
            <a:off x="517525" y="2023110"/>
            <a:ext cx="8310562" cy="340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spcAft>
                <a:spcPts val="600"/>
              </a:spcAft>
              <a:buFontTx/>
              <a:buAutoNum type="arabicPeriod" startAt="2"/>
            </a:pPr>
            <a:r>
              <a:rPr lang="de-DE" altLang="de-DE" sz="2000" dirty="0">
                <a:latin typeface="Arial" charset="0"/>
              </a:rPr>
              <a:t>Theorie und </a:t>
            </a:r>
            <a:r>
              <a:rPr lang="de-DE" sz="2000" dirty="0">
                <a:latin typeface="Arial" charset="0"/>
              </a:rPr>
              <a:t>Hypothesenbildung</a:t>
            </a:r>
            <a:br>
              <a:rPr lang="de-DE" sz="2000" dirty="0">
                <a:latin typeface="Arial" charset="0"/>
              </a:rPr>
            </a:br>
            <a:br>
              <a:rPr lang="de-DE" sz="2000" dirty="0">
                <a:latin typeface="Arial" charset="0"/>
              </a:rPr>
            </a:br>
            <a:r>
              <a:rPr lang="de-DE" sz="2000" dirty="0">
                <a:latin typeface="Arial" charset="0"/>
              </a:rPr>
              <a:t>a) Ergebnisse vorhandener Studien</a:t>
            </a:r>
            <a:br>
              <a:rPr lang="de-DE" sz="2000" dirty="0">
                <a:latin typeface="Arial" charset="0"/>
              </a:rPr>
            </a:br>
            <a:r>
              <a:rPr lang="de-DE" sz="2000" dirty="0">
                <a:latin typeface="Arial" charset="0"/>
              </a:rPr>
              <a:t>b) Interviews</a:t>
            </a:r>
            <a:br>
              <a:rPr lang="de-DE" sz="2000" dirty="0">
                <a:latin typeface="Arial" charset="0"/>
              </a:rPr>
            </a:br>
            <a:r>
              <a:rPr lang="de-DE" sz="2000" dirty="0">
                <a:latin typeface="Arial" charset="0"/>
              </a:rPr>
              <a:t>c) Grundlagen aus der psychologischen Forschung</a:t>
            </a:r>
            <a:br>
              <a:rPr lang="de-DE" sz="2000" dirty="0">
                <a:latin typeface="Arial" charset="0"/>
              </a:rPr>
            </a:br>
            <a:r>
              <a:rPr lang="de-DE" sz="2000" dirty="0">
                <a:latin typeface="Arial" charset="0"/>
              </a:rPr>
              <a:t>d) Hypothesen für die quantitative Untersuchung</a:t>
            </a:r>
          </a:p>
          <a:p>
            <a:pPr>
              <a:spcBef>
                <a:spcPct val="50000"/>
              </a:spcBef>
              <a:buAutoNum type="arabicPeriod" startAt="2"/>
            </a:pPr>
            <a:r>
              <a:rPr lang="de-DE" sz="2000" dirty="0">
                <a:latin typeface="Arial" charset="0"/>
              </a:rPr>
              <a:t>Design der Studie</a:t>
            </a:r>
          </a:p>
          <a:p>
            <a:pPr>
              <a:spcBef>
                <a:spcPct val="50000"/>
              </a:spcBef>
              <a:buAutoNum type="arabicPeriod" startAt="2"/>
            </a:pPr>
            <a:r>
              <a:rPr lang="de-DE" sz="2000" dirty="0">
                <a:latin typeface="Arial" charset="0"/>
              </a:rPr>
              <a:t>Ergebnisse</a:t>
            </a:r>
          </a:p>
          <a:p>
            <a:pPr>
              <a:spcBef>
                <a:spcPct val="50000"/>
              </a:spcBef>
              <a:buAutoNum type="arabicPeriod" startAt="2"/>
            </a:pPr>
            <a:r>
              <a:rPr lang="de-DE" sz="2000" dirty="0">
                <a:solidFill>
                  <a:srgbClr val="FF0000"/>
                </a:solidFill>
                <a:latin typeface="Arial" charset="0"/>
              </a:rPr>
              <a:t>Diskussion der Ergebnisse</a:t>
            </a:r>
          </a:p>
        </p:txBody>
      </p:sp>
      <p:pic>
        <p:nvPicPr>
          <p:cNvPr id="933898" name="Picture 10" descr="PP-Bilder - Gliederu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277" y="165100"/>
            <a:ext cx="942811"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99535184"/>
      </p:ext>
    </p:extLst>
  </p:cSld>
  <p:clrMapOvr>
    <a:masterClrMapping/>
  </p:clrMapOvr>
  <p:transition spd="med">
    <p:zoom/>
  </p:transition>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619089" y="0"/>
            <a:ext cx="6975475" cy="1143000"/>
          </a:xfrm>
          <a:noFill/>
        </p:spPr>
        <p:txBody>
          <a:bodyPr/>
          <a:lstStyle/>
          <a:p>
            <a:pPr algn="l"/>
            <a:r>
              <a:rPr lang="de-DE" altLang="ko-KR" sz="3200" dirty="0">
                <a:solidFill>
                  <a:schemeClr val="bg2"/>
                </a:solidFill>
                <a:latin typeface="Arial" charset="0"/>
                <a:ea typeface="굴림" charset="-127"/>
              </a:rPr>
              <a:t>5. Diskussion der Ergebnisse</a:t>
            </a:r>
          </a:p>
        </p:txBody>
      </p:sp>
      <p:sp>
        <p:nvSpPr>
          <p:cNvPr id="2" name="Textfeld 1"/>
          <p:cNvSpPr txBox="1"/>
          <p:nvPr/>
        </p:nvSpPr>
        <p:spPr>
          <a:xfrm>
            <a:off x="593689" y="1435100"/>
            <a:ext cx="8232811" cy="923330"/>
          </a:xfrm>
          <a:prstGeom prst="rect">
            <a:avLst/>
          </a:prstGeom>
          <a:noFill/>
        </p:spPr>
        <p:txBody>
          <a:bodyPr wrap="square" rtlCol="0">
            <a:spAutoFit/>
          </a:bodyPr>
          <a:lstStyle/>
          <a:p>
            <a:pPr algn="l"/>
            <a:r>
              <a:rPr lang="de-DE" sz="1800" dirty="0"/>
              <a:t>Mögliche Gründe für das Absinken der Werte innerhalb der Treatment-Gruppe bei den Big </a:t>
            </a:r>
            <a:r>
              <a:rPr lang="de-DE" sz="1800" dirty="0" err="1"/>
              <a:t>Five</a:t>
            </a:r>
            <a:r>
              <a:rPr lang="de-DE" sz="1800" dirty="0"/>
              <a:t> bzw. für den höheren Angst-Faktor (beides v.a. bei den Mädchen) zum Ende der 5. </a:t>
            </a:r>
            <a:r>
              <a:rPr lang="de-DE" sz="1800" dirty="0" err="1"/>
              <a:t>Jgst</a:t>
            </a:r>
            <a:r>
              <a:rPr lang="de-DE" sz="1800" dirty="0"/>
              <a:t>. hin:</a:t>
            </a:r>
          </a:p>
        </p:txBody>
      </p:sp>
      <p:sp>
        <p:nvSpPr>
          <p:cNvPr id="5" name="Rechteck 4"/>
          <p:cNvSpPr/>
          <p:nvPr/>
        </p:nvSpPr>
        <p:spPr>
          <a:xfrm>
            <a:off x="231775" y="2603500"/>
            <a:ext cx="7658100" cy="4955203"/>
          </a:xfrm>
          <a:prstGeom prst="rect">
            <a:avLst/>
          </a:prstGeom>
        </p:spPr>
        <p:txBody>
          <a:bodyPr wrap="square">
            <a:spAutoFit/>
          </a:bodyPr>
          <a:lstStyle/>
          <a:p>
            <a:pPr marL="901700" lvl="1" indent="-444500" algn="l">
              <a:spcBef>
                <a:spcPct val="50000"/>
              </a:spcBef>
              <a:buFontTx/>
              <a:buChar char="•"/>
            </a:pPr>
            <a:r>
              <a:rPr lang="de-DE" sz="1600" dirty="0"/>
              <a:t>Konzept bzw. dessen Durchführung unausgereift</a:t>
            </a:r>
          </a:p>
          <a:p>
            <a:pPr marL="901700" lvl="1" indent="-444500" algn="l">
              <a:spcBef>
                <a:spcPct val="50000"/>
              </a:spcBef>
              <a:buFontTx/>
              <a:buChar char="•"/>
            </a:pPr>
            <a:r>
              <a:rPr lang="de-DE" sz="1600" dirty="0"/>
              <a:t>Überforderung / Frustration der Schüler</a:t>
            </a:r>
          </a:p>
          <a:p>
            <a:pPr marL="901700" lvl="1" indent="-444500" algn="l">
              <a:spcBef>
                <a:spcPct val="50000"/>
              </a:spcBef>
              <a:buFontTx/>
              <a:buChar char="•"/>
            </a:pPr>
            <a:r>
              <a:rPr lang="de-DE" sz="1600" dirty="0"/>
              <a:t>spezifischer Bandklasseneffekt</a:t>
            </a:r>
          </a:p>
          <a:p>
            <a:pPr marL="901700" lvl="1" indent="-444500" algn="l">
              <a:spcBef>
                <a:spcPct val="50000"/>
              </a:spcBef>
              <a:buFontTx/>
              <a:buChar char="•"/>
            </a:pPr>
            <a:r>
              <a:rPr lang="de-DE" sz="1600" dirty="0"/>
              <a:t>Druck durch bevorstehende Aufführungen (vgl. Interviews)</a:t>
            </a:r>
          </a:p>
          <a:p>
            <a:pPr marL="901700" lvl="1" indent="-444500" algn="l">
              <a:spcBef>
                <a:spcPct val="50000"/>
              </a:spcBef>
              <a:buFontTx/>
              <a:buChar char="•"/>
            </a:pPr>
            <a:r>
              <a:rPr lang="de-DE" sz="1600" dirty="0"/>
              <a:t>Konkurrenzsituation zwischen den Klassen-Bands</a:t>
            </a:r>
          </a:p>
          <a:p>
            <a:pPr marL="901700" lvl="1" indent="-444500" algn="l">
              <a:spcBef>
                <a:spcPct val="50000"/>
              </a:spcBef>
              <a:buFontTx/>
              <a:buChar char="•"/>
            </a:pPr>
            <a:r>
              <a:rPr lang="de-DE" sz="1600" dirty="0"/>
              <a:t>geschlechterspezifische Selbstwahrnehmung</a:t>
            </a:r>
          </a:p>
          <a:p>
            <a:pPr marL="901700" lvl="1" indent="-444500" algn="l">
              <a:spcBef>
                <a:spcPct val="50000"/>
              </a:spcBef>
              <a:buFontTx/>
              <a:buChar char="•"/>
            </a:pPr>
            <a:r>
              <a:rPr lang="de-DE" sz="1600" dirty="0"/>
              <a:t>Unterschiede im Selbstbild des „Künstlers“ (v.a. im Pop-Bereich)</a:t>
            </a:r>
          </a:p>
          <a:p>
            <a:pPr marL="901700" lvl="1" indent="-444500" algn="l">
              <a:spcBef>
                <a:spcPct val="50000"/>
              </a:spcBef>
              <a:buFontTx/>
              <a:buChar char="•"/>
            </a:pPr>
            <a:r>
              <a:rPr lang="de-DE" sz="1600" dirty="0"/>
              <a:t>zusätzliche Beanspruchung in der Bandklasse führt zu vorübergehendem Tief, dem dann eine aufsteigende Tendenz folgt </a:t>
            </a:r>
            <a:r>
              <a:rPr lang="mr-IN" sz="1600" dirty="0"/>
              <a:t>–</a:t>
            </a:r>
            <a:r>
              <a:rPr lang="de-DE" sz="1600" dirty="0"/>
              <a:t> </a:t>
            </a:r>
            <a:br>
              <a:rPr lang="de-DE" sz="1600" dirty="0"/>
            </a:br>
            <a:r>
              <a:rPr lang="de-DE" sz="1600" dirty="0"/>
              <a:t>vgl. Bastian 2000, 270 (Intelligenzentwicklung in Wechselwirkung Schultyp x Zeit)</a:t>
            </a:r>
          </a:p>
          <a:p>
            <a:pPr marL="901700" lvl="1" indent="-444500" algn="l">
              <a:spcBef>
                <a:spcPct val="50000"/>
              </a:spcBef>
              <a:buFontTx/>
              <a:buChar char="•"/>
            </a:pPr>
            <a:r>
              <a:rPr lang="de-DE" sz="1600" dirty="0"/>
              <a:t>[...]</a:t>
            </a:r>
          </a:p>
          <a:p>
            <a:pPr marL="901700" lvl="1" indent="-444500" algn="l">
              <a:spcBef>
                <a:spcPct val="50000"/>
              </a:spcBef>
              <a:buFontTx/>
              <a:buChar char="•"/>
            </a:pPr>
            <a:endParaRPr lang="de-DE" dirty="0"/>
          </a:p>
          <a:p>
            <a:pPr lvl="0" algn="l"/>
            <a:endParaRPr lang="de-DE" dirty="0"/>
          </a:p>
        </p:txBody>
      </p:sp>
    </p:spTree>
    <p:extLst>
      <p:ext uri="{BB962C8B-B14F-4D97-AF65-F5344CB8AC3E}">
        <p14:creationId xmlns:p14="http://schemas.microsoft.com/office/powerpoint/2010/main" val="3213061190"/>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linds(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blinds(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blinds(horizontal)">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3890" name="Rectangle 2"/>
          <p:cNvSpPr>
            <a:spLocks noChangeArrowheads="1"/>
          </p:cNvSpPr>
          <p:nvPr/>
        </p:nvSpPr>
        <p:spPr bwMode="auto">
          <a:xfrm flipV="1">
            <a:off x="0" y="1165225"/>
            <a:ext cx="9144000" cy="53975"/>
          </a:xfrm>
          <a:prstGeom prst="rect">
            <a:avLst/>
          </a:prstGeom>
          <a:gradFill rotWithShape="0">
            <a:gsLst>
              <a:gs pos="0">
                <a:srgbClr val="03D4A8"/>
              </a:gs>
              <a:gs pos="12500">
                <a:srgbClr val="21D6E0"/>
              </a:gs>
              <a:gs pos="37500">
                <a:srgbClr val="0087E6"/>
              </a:gs>
              <a:gs pos="50000">
                <a:srgbClr val="005CBF"/>
              </a:gs>
              <a:gs pos="62500">
                <a:srgbClr val="0087E6"/>
              </a:gs>
              <a:gs pos="87500">
                <a:srgbClr val="21D6E0"/>
              </a:gs>
              <a:gs pos="100000">
                <a:srgbClr val="03D4A8"/>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dirty="0"/>
          </a:p>
        </p:txBody>
      </p:sp>
      <p:sp>
        <p:nvSpPr>
          <p:cNvPr id="933892" name="Rectangle 4"/>
          <p:cNvSpPr>
            <a:spLocks noGrp="1" noChangeArrowheads="1"/>
          </p:cNvSpPr>
          <p:nvPr>
            <p:ph type="title"/>
          </p:nvPr>
        </p:nvSpPr>
        <p:spPr>
          <a:xfrm>
            <a:off x="1066800" y="0"/>
            <a:ext cx="6975475" cy="1143000"/>
          </a:xfrm>
          <a:noFill/>
        </p:spPr>
        <p:txBody>
          <a:bodyPr/>
          <a:lstStyle/>
          <a:p>
            <a:r>
              <a:rPr lang="de-DE" altLang="ko-KR" sz="3200" dirty="0">
                <a:solidFill>
                  <a:schemeClr val="bg2"/>
                </a:solidFill>
                <a:latin typeface="Arial" charset="0"/>
                <a:ea typeface="굴림" charset="-127"/>
              </a:rPr>
              <a:t>Gliederung</a:t>
            </a:r>
          </a:p>
        </p:txBody>
      </p:sp>
      <p:sp>
        <p:nvSpPr>
          <p:cNvPr id="933894" name="Text Box 6"/>
          <p:cNvSpPr txBox="1">
            <a:spLocks noChangeArrowheads="1"/>
          </p:cNvSpPr>
          <p:nvPr/>
        </p:nvSpPr>
        <p:spPr bwMode="auto">
          <a:xfrm>
            <a:off x="517524" y="1562418"/>
            <a:ext cx="831056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buFontTx/>
              <a:buAutoNum type="arabicPeriod"/>
            </a:pPr>
            <a:r>
              <a:rPr lang="de-DE" sz="2000" dirty="0">
                <a:latin typeface="Arial" charset="0"/>
              </a:rPr>
              <a:t>Einführung</a:t>
            </a:r>
            <a:endParaRPr lang="de-DE" altLang="de-DE" sz="2000" dirty="0">
              <a:latin typeface="Arial" charset="0"/>
            </a:endParaRPr>
          </a:p>
        </p:txBody>
      </p:sp>
      <p:sp>
        <p:nvSpPr>
          <p:cNvPr id="933896" name="Text Box 8"/>
          <p:cNvSpPr txBox="1">
            <a:spLocks noChangeArrowheads="1"/>
          </p:cNvSpPr>
          <p:nvPr/>
        </p:nvSpPr>
        <p:spPr bwMode="auto">
          <a:xfrm>
            <a:off x="517525" y="2023110"/>
            <a:ext cx="8310562" cy="340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spcAft>
                <a:spcPts val="600"/>
              </a:spcAft>
              <a:buFontTx/>
              <a:buAutoNum type="arabicPeriod" startAt="2"/>
            </a:pPr>
            <a:r>
              <a:rPr lang="de-DE" altLang="de-DE" sz="2000" dirty="0">
                <a:latin typeface="Arial" charset="0"/>
              </a:rPr>
              <a:t>Theorie und </a:t>
            </a:r>
            <a:r>
              <a:rPr lang="de-DE" sz="2000" dirty="0">
                <a:latin typeface="Arial" charset="0"/>
              </a:rPr>
              <a:t>Hypothesenbildung</a:t>
            </a:r>
            <a:br>
              <a:rPr lang="de-DE" sz="2000" dirty="0">
                <a:latin typeface="Arial" charset="0"/>
              </a:rPr>
            </a:br>
            <a:br>
              <a:rPr lang="de-DE" sz="2000" dirty="0">
                <a:latin typeface="Arial" charset="0"/>
              </a:rPr>
            </a:br>
            <a:r>
              <a:rPr lang="de-DE" sz="2000" dirty="0">
                <a:solidFill>
                  <a:srgbClr val="FF0000"/>
                </a:solidFill>
                <a:latin typeface="Arial" charset="0"/>
              </a:rPr>
              <a:t>a) Ergebnisse vorhandener Studien</a:t>
            </a:r>
            <a:br>
              <a:rPr lang="de-DE" sz="2000" dirty="0">
                <a:solidFill>
                  <a:srgbClr val="FF0000"/>
                </a:solidFill>
                <a:latin typeface="Arial" charset="0"/>
              </a:rPr>
            </a:br>
            <a:r>
              <a:rPr lang="de-DE" sz="2000" dirty="0">
                <a:latin typeface="Arial" charset="0"/>
              </a:rPr>
              <a:t>b) Interviews</a:t>
            </a:r>
            <a:br>
              <a:rPr lang="de-DE" sz="2000" dirty="0">
                <a:latin typeface="Arial" charset="0"/>
              </a:rPr>
            </a:br>
            <a:r>
              <a:rPr lang="de-DE" sz="2000" dirty="0">
                <a:latin typeface="Arial" charset="0"/>
              </a:rPr>
              <a:t>c) Grundlagen der psychologischen Forschung</a:t>
            </a:r>
            <a:br>
              <a:rPr lang="de-DE" sz="2000" dirty="0">
                <a:latin typeface="Arial" charset="0"/>
              </a:rPr>
            </a:br>
            <a:r>
              <a:rPr lang="de-DE" sz="2000" dirty="0">
                <a:latin typeface="Arial" charset="0"/>
              </a:rPr>
              <a:t>d) Hypothesen für die quantitative Untersuchung</a:t>
            </a:r>
          </a:p>
          <a:p>
            <a:pPr>
              <a:spcBef>
                <a:spcPct val="50000"/>
              </a:spcBef>
              <a:buAutoNum type="arabicPeriod" startAt="2"/>
            </a:pPr>
            <a:r>
              <a:rPr lang="de-DE" sz="2000" dirty="0">
                <a:latin typeface="Arial" charset="0"/>
              </a:rPr>
              <a:t>Design der Studie</a:t>
            </a:r>
          </a:p>
          <a:p>
            <a:pPr>
              <a:spcBef>
                <a:spcPct val="50000"/>
              </a:spcBef>
              <a:buAutoNum type="arabicPeriod" startAt="2"/>
            </a:pPr>
            <a:r>
              <a:rPr lang="de-DE" sz="2000" dirty="0">
                <a:latin typeface="Arial" charset="0"/>
              </a:rPr>
              <a:t>Ergebnisse</a:t>
            </a:r>
          </a:p>
          <a:p>
            <a:pPr>
              <a:spcBef>
                <a:spcPct val="50000"/>
              </a:spcBef>
              <a:buAutoNum type="arabicPeriod" startAt="2"/>
            </a:pPr>
            <a:r>
              <a:rPr lang="de-DE" sz="2000" dirty="0">
                <a:latin typeface="Arial" charset="0"/>
              </a:rPr>
              <a:t>Diskussion der Ergebnisse</a:t>
            </a:r>
          </a:p>
        </p:txBody>
      </p:sp>
      <p:pic>
        <p:nvPicPr>
          <p:cNvPr id="933898" name="Picture 10" descr="PP-Bilder - Gliederu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277" y="165100"/>
            <a:ext cx="942811"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17840323"/>
      </p:ext>
    </p:extLst>
  </p:cSld>
  <p:clrMapOvr>
    <a:masterClrMapping/>
  </p:clrMapOvr>
  <p:transition spd="med">
    <p:zoom/>
  </p:transition>
</p:sld>
</file>

<file path=ppt/theme/theme1.xml><?xml version="1.0" encoding="utf-8"?>
<a:theme xmlns:a="http://schemas.openxmlformats.org/drawingml/2006/main" name="Marburg2001">
  <a:themeElements>
    <a:clrScheme name="Marburg2001 8">
      <a:dk1>
        <a:srgbClr val="0066FF"/>
      </a:dk1>
      <a:lt1>
        <a:srgbClr val="E0DFF5"/>
      </a:lt1>
      <a:dk2>
        <a:srgbClr val="4F4FF1"/>
      </a:dk2>
      <a:lt2>
        <a:srgbClr val="474747"/>
      </a:lt2>
      <a:accent1>
        <a:srgbClr val="EB0944"/>
      </a:accent1>
      <a:accent2>
        <a:srgbClr val="FC0128"/>
      </a:accent2>
      <a:accent3>
        <a:srgbClr val="EDECF9"/>
      </a:accent3>
      <a:accent4>
        <a:srgbClr val="0056DA"/>
      </a:accent4>
      <a:accent5>
        <a:srgbClr val="F3AAB0"/>
      </a:accent5>
      <a:accent6>
        <a:srgbClr val="E40123"/>
      </a:accent6>
      <a:hlink>
        <a:srgbClr val="FE9B03"/>
      </a:hlink>
      <a:folHlink>
        <a:srgbClr val="FC0128"/>
      </a:folHlink>
    </a:clrScheme>
    <a:fontScheme name="Marburg2001">
      <a:majorFont>
        <a:latin typeface="Book Antiqua"/>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altLang="de-DE"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altLang="de-DE" sz="2000" b="0" i="0" u="none" strike="noStrike" cap="none" normalizeH="0" baseline="0" smtClean="0">
            <a:ln>
              <a:noFill/>
            </a:ln>
            <a:solidFill>
              <a:schemeClr val="tx1"/>
            </a:solidFill>
            <a:effectLst/>
            <a:latin typeface="Arial" charset="0"/>
          </a:defRPr>
        </a:defPPr>
      </a:lstStyle>
    </a:lnDef>
  </a:objectDefaults>
  <a:extraClrSchemeLst>
    <a:extraClrScheme>
      <a:clrScheme name="Marburg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rburg20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rburg20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rburg20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rburg20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rburg20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rburg20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arburg2001 8">
        <a:dk1>
          <a:srgbClr val="0066FF"/>
        </a:dk1>
        <a:lt1>
          <a:srgbClr val="E0DFF5"/>
        </a:lt1>
        <a:dk2>
          <a:srgbClr val="4F4FF1"/>
        </a:dk2>
        <a:lt2>
          <a:srgbClr val="474747"/>
        </a:lt2>
        <a:accent1>
          <a:srgbClr val="EB0944"/>
        </a:accent1>
        <a:accent2>
          <a:srgbClr val="FC0128"/>
        </a:accent2>
        <a:accent3>
          <a:srgbClr val="EDECF9"/>
        </a:accent3>
        <a:accent4>
          <a:srgbClr val="0056DA"/>
        </a:accent4>
        <a:accent5>
          <a:srgbClr val="F3AAB0"/>
        </a:accent5>
        <a:accent6>
          <a:srgbClr val="E40123"/>
        </a:accent6>
        <a:hlink>
          <a:srgbClr val="FE9B03"/>
        </a:hlink>
        <a:folHlink>
          <a:srgbClr val="FC012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D:\Voltz\VORTRÄGE\Marburg2001.ppt</Template>
  <TotalTime>0</TotalTime>
  <Words>2081</Words>
  <Application>Microsoft Macintosh PowerPoint</Application>
  <PresentationFormat>Bildschirmpräsentation (4:3)</PresentationFormat>
  <Paragraphs>309</Paragraphs>
  <Slides>81</Slides>
  <Notes>81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81</vt:i4>
      </vt:variant>
    </vt:vector>
  </HeadingPairs>
  <TitlesOfParts>
    <vt:vector size="86" baseType="lpstr">
      <vt:lpstr>Arial</vt:lpstr>
      <vt:lpstr>Book Antiqua</vt:lpstr>
      <vt:lpstr>Monotype Sorts</vt:lpstr>
      <vt:lpstr>Times New Roman</vt:lpstr>
      <vt:lpstr>Marburg2001</vt:lpstr>
      <vt:lpstr>PowerPoint-Präsentation</vt:lpstr>
      <vt:lpstr>Empirische musikpädagogische Unterrichtsforschung –  am Beispiel der Bandklasse</vt:lpstr>
      <vt:lpstr>Gliederung</vt:lpstr>
      <vt:lpstr>Gliederung</vt:lpstr>
      <vt:lpstr>1. Einführung (1)</vt:lpstr>
      <vt:lpstr>1. Einführung (2)</vt:lpstr>
      <vt:lpstr>Gliederung</vt:lpstr>
      <vt:lpstr>2. Theorie und Hypothesenbildung  </vt:lpstr>
      <vt:lpstr>Gliederung</vt:lpstr>
      <vt:lpstr>2a. Bisherige Forschungsergebnisse (1)</vt:lpstr>
      <vt:lpstr>PowerPoint-Präsentation</vt:lpstr>
      <vt:lpstr>2a. Bisherige Forschungsergebnisse (3)</vt:lpstr>
      <vt:lpstr>2a. Bisherige Forschungsergebnisse (4)</vt:lpstr>
      <vt:lpstr>2a. Bisherige Forschungsergebnisse (5)</vt:lpstr>
      <vt:lpstr>2a. Bisherige Forschungsergebnisse (6)</vt:lpstr>
      <vt:lpstr>2a. Bisherige Forschungsergebnisse (7)</vt:lpstr>
      <vt:lpstr>2a. Bisherige Forschungsergebnisse (8)</vt:lpstr>
      <vt:lpstr>2a. Bisherige Forschungsergebnisse (9)</vt:lpstr>
      <vt:lpstr>2a. Bisherige Forschungsergebnisse (10)</vt:lpstr>
      <vt:lpstr>Gliederung</vt:lpstr>
      <vt:lpstr> 2b.  Interviews (1)</vt:lpstr>
      <vt:lpstr> 2b.  Interviews (2)</vt:lpstr>
      <vt:lpstr> 2b.  Interviews (3)</vt:lpstr>
      <vt:lpstr>Gliederung</vt:lpstr>
      <vt:lpstr>2c. Grundlagen der psychologischen Forschung (1)</vt:lpstr>
      <vt:lpstr>2c. Grundlagen der psychologischen Forschung (2)</vt:lpstr>
      <vt:lpstr>2c. Grundlagen der psychologischen Forschung (3)</vt:lpstr>
      <vt:lpstr>2c. Grundlagen der psychologischen Forschung (4)</vt:lpstr>
      <vt:lpstr>2c. Grundlagen der psychologischen Forschung (5)</vt:lpstr>
      <vt:lpstr>Gliederung</vt:lpstr>
      <vt:lpstr>2d. Hypothesen für die quantitative Untersuchung </vt:lpstr>
      <vt:lpstr>Gliederung</vt:lpstr>
      <vt:lpstr>3. Design der Studie (1)</vt:lpstr>
      <vt:lpstr>3. Design der Studie (2)</vt:lpstr>
      <vt:lpstr>3. Design der Studie (3)</vt:lpstr>
      <vt:lpstr>3. Design der Studie (4)</vt:lpstr>
      <vt:lpstr>3. Design der Studie (5)</vt:lpstr>
      <vt:lpstr>3. Design der Studie (6)</vt:lpstr>
      <vt:lpstr>3. Design der Studie (7)</vt:lpstr>
      <vt:lpstr>3. Design der Studie (8)</vt:lpstr>
      <vt:lpstr>3. Design der Studie (9)</vt:lpstr>
      <vt:lpstr>3. Design der Studie (10)</vt:lpstr>
      <vt:lpstr>3. Design der Studie (11)</vt:lpstr>
      <vt:lpstr>Gliederung</vt:lpstr>
      <vt:lpstr>4. Ergebnisse – Ordinale und kardinale Skalen</vt:lpstr>
      <vt:lpstr>4. Ergebnisse – Vergleich der Ausgangswerte (1) </vt:lpstr>
      <vt:lpstr>4. Ergebnisse – Vergleich der Ausgangswerte (2) </vt:lpstr>
      <vt:lpstr>4. Ergebnisse – Vergleich der Ausgangswerte (3) </vt:lpstr>
      <vt:lpstr>4. Ergebnisse – Difference-in-Differences-Methode</vt:lpstr>
      <vt:lpstr>4. Ergebnisse – Zeitverwendung (1)</vt:lpstr>
      <vt:lpstr>4. Ergebnisse – Zeitverwendung (2)</vt:lpstr>
      <vt:lpstr>Ergebnisse – Zeitverwendung (3)</vt:lpstr>
      <vt:lpstr>Ergebnisse – Zeitverwendung (4)</vt:lpstr>
      <vt:lpstr>3. Ergebnisse – Zufriedenheit (1)</vt:lpstr>
      <vt:lpstr>Ergebnisse – Zufriedenheit (2)</vt:lpstr>
      <vt:lpstr>Ergebnisse – Zufriedenheit (3)</vt:lpstr>
      <vt:lpstr>Ergebnisse – Klassensituation (1)</vt:lpstr>
      <vt:lpstr>Ergebnisse – Klassensituation (2)</vt:lpstr>
      <vt:lpstr>Ergebnisse – Klassensituation (3)</vt:lpstr>
      <vt:lpstr>Ergebnisse – Klassensituation (4)</vt:lpstr>
      <vt:lpstr>Ergebnisse – Klassensituation (5)</vt:lpstr>
      <vt:lpstr>Ergebnisse – Emotionen (1)</vt:lpstr>
      <vt:lpstr>Ergebnisse – Emotionen (2)</vt:lpstr>
      <vt:lpstr>Ergebnisse – Emotionen (3)</vt:lpstr>
      <vt:lpstr>Ergebnisse – Emotionen (4)</vt:lpstr>
      <vt:lpstr>Ergebnisse – Emotionen (5)</vt:lpstr>
      <vt:lpstr>Ergebnisse – Emotionen (6)</vt:lpstr>
      <vt:lpstr>Ergebnisse – Emotionen (7)</vt:lpstr>
      <vt:lpstr>Ergebnisse – Gutfinden (1)</vt:lpstr>
      <vt:lpstr>Ergebnisse – Gutfinden (2)</vt:lpstr>
      <vt:lpstr>Ergebnisse – Gutfinden (3)</vt:lpstr>
      <vt:lpstr>Ergebnisse – Gutfinden (4)</vt:lpstr>
      <vt:lpstr>Ergebnisse – Big Five (1)</vt:lpstr>
      <vt:lpstr>Ergebnisse – Big Five (2)</vt:lpstr>
      <vt:lpstr>Ergebnisse – Big Five (3)</vt:lpstr>
      <vt:lpstr>Ergebnisse – Big Five (4)</vt:lpstr>
      <vt:lpstr>Ergebnisse – Big Five (5)</vt:lpstr>
      <vt:lpstr>Ergebnisse – Big Five (6)</vt:lpstr>
      <vt:lpstr>Ergebnisse – Big Five (7)</vt:lpstr>
      <vt:lpstr>Gliederung</vt:lpstr>
      <vt:lpstr>5. Diskussion der Ergebnisse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Kein Folientitel</dc:title>
  <dc:creator>LMU</dc:creator>
  <cp:lastModifiedBy>Tobias Fichte</cp:lastModifiedBy>
  <cp:revision>933</cp:revision>
  <cp:lastPrinted>2018-03-08T09:34:36Z</cp:lastPrinted>
  <dcterms:created xsi:type="dcterms:W3CDTF">2001-05-14T10:03:07Z</dcterms:created>
  <dcterms:modified xsi:type="dcterms:W3CDTF">2020-09-07T16:40:14Z</dcterms:modified>
</cp:coreProperties>
</file>